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4" r:id="rId7"/>
    <p:sldId id="265" r:id="rId8"/>
    <p:sldId id="266" r:id="rId9"/>
    <p:sldId id="261" r:id="rId10"/>
    <p:sldId id="262" r:id="rId11"/>
    <p:sldId id="263"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00B9687-2EC0-4F47-A5F1-98CDDDE9B065}" type="datetimeFigureOut">
              <a:rPr lang="ru-RU" smtClean="0"/>
              <a:t>05.04.2017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0C41BCD-CEEA-456A-89C7-59B7B674FE98}"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00B9687-2EC0-4F47-A5F1-98CDDDE9B065}" type="datetimeFigureOut">
              <a:rPr lang="ru-RU" smtClean="0"/>
              <a:t>05.04.2017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0C41BCD-CEEA-456A-89C7-59B7B674FE98}"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00B9687-2EC0-4F47-A5F1-98CDDDE9B065}" type="datetimeFigureOut">
              <a:rPr lang="ru-RU" smtClean="0"/>
              <a:t>05.04.2017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0C41BCD-CEEA-456A-89C7-59B7B674FE98}"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00B9687-2EC0-4F47-A5F1-98CDDDE9B065}" type="datetimeFigureOut">
              <a:rPr lang="ru-RU" smtClean="0"/>
              <a:t>05.04.2017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0C41BCD-CEEA-456A-89C7-59B7B674FE98}"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00B9687-2EC0-4F47-A5F1-98CDDDE9B065}" type="datetimeFigureOut">
              <a:rPr lang="ru-RU" smtClean="0"/>
              <a:t>05.04.2017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0C41BCD-CEEA-456A-89C7-59B7B674FE98}"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200B9687-2EC0-4F47-A5F1-98CDDDE9B065}" type="datetimeFigureOut">
              <a:rPr lang="ru-RU" smtClean="0"/>
              <a:t>05.04.2017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0C41BCD-CEEA-456A-89C7-59B7B674FE98}"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00B9687-2EC0-4F47-A5F1-98CDDDE9B065}" type="datetimeFigureOut">
              <a:rPr lang="ru-RU" smtClean="0"/>
              <a:t>05.04.2017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0C41BCD-CEEA-456A-89C7-59B7B674FE98}"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200B9687-2EC0-4F47-A5F1-98CDDDE9B065}" type="datetimeFigureOut">
              <a:rPr lang="ru-RU" smtClean="0"/>
              <a:t>05.04.2017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0C41BCD-CEEA-456A-89C7-59B7B674FE98}"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00B9687-2EC0-4F47-A5F1-98CDDDE9B065}" type="datetimeFigureOut">
              <a:rPr lang="ru-RU" smtClean="0"/>
              <a:t>05.04.2017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0C41BCD-CEEA-456A-89C7-59B7B674FE98}"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00B9687-2EC0-4F47-A5F1-98CDDDE9B065}" type="datetimeFigureOut">
              <a:rPr lang="ru-RU" smtClean="0"/>
              <a:t>05.04.2017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0C41BCD-CEEA-456A-89C7-59B7B674FE98}"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00B9687-2EC0-4F47-A5F1-98CDDDE9B065}" type="datetimeFigureOut">
              <a:rPr lang="ru-RU" smtClean="0"/>
              <a:t>05.04.2017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0C41BCD-CEEA-456A-89C7-59B7B674FE98}"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00B9687-2EC0-4F47-A5F1-98CDDDE9B065}" type="datetimeFigureOut">
              <a:rPr lang="ru-RU" smtClean="0"/>
              <a:t>05.04.2017</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E0C41BCD-CEEA-456A-89C7-59B7B674FE98}"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980728"/>
            <a:ext cx="7776864" cy="2952327"/>
          </a:xfrm>
        </p:spPr>
        <p:txBody>
          <a:bodyPr>
            <a:normAutofit fontScale="90000"/>
          </a:bodyPr>
          <a:lstStyle/>
          <a:p>
            <a:r>
              <a:rPr lang="ru-RU" dirty="0">
                <a:solidFill>
                  <a:srgbClr val="FFFF00"/>
                </a:solidFill>
              </a:rPr>
              <a:t>«Организация детской деятельности посредством спортивных упражнений в зимний </a:t>
            </a:r>
            <a:r>
              <a:rPr lang="ru-RU" dirty="0" smtClean="0">
                <a:solidFill>
                  <a:srgbClr val="FFFF00"/>
                </a:solidFill>
              </a:rPr>
              <a:t>период»</a:t>
            </a:r>
            <a:r>
              <a:rPr lang="ru-RU" dirty="0"/>
              <a:t/>
            </a:r>
            <a:br>
              <a:rPr lang="ru-RU" dirty="0"/>
            </a:br>
            <a:endParaRPr lang="ru-RU" dirty="0"/>
          </a:p>
        </p:txBody>
      </p:sp>
      <p:sp>
        <p:nvSpPr>
          <p:cNvPr id="3" name="Подзаголовок 2"/>
          <p:cNvSpPr>
            <a:spLocks noGrp="1"/>
          </p:cNvSpPr>
          <p:nvPr>
            <p:ph type="subTitle" idx="1"/>
          </p:nvPr>
        </p:nvSpPr>
        <p:spPr/>
        <p:txBody>
          <a:bodyPr>
            <a:normAutofit/>
          </a:bodyPr>
          <a:lstStyle/>
          <a:p>
            <a:pPr algn="r"/>
            <a:r>
              <a:rPr lang="ru-RU" sz="4000" dirty="0" smtClean="0">
                <a:solidFill>
                  <a:srgbClr val="FF0000"/>
                </a:solidFill>
              </a:rPr>
              <a:t>Подготовила: </a:t>
            </a:r>
          </a:p>
          <a:p>
            <a:pPr algn="r"/>
            <a:r>
              <a:rPr lang="ru-RU" sz="4000" dirty="0" smtClean="0">
                <a:solidFill>
                  <a:srgbClr val="FF0000"/>
                </a:solidFill>
              </a:rPr>
              <a:t>Чиркова М.А.</a:t>
            </a:r>
            <a:endParaRPr lang="ru-RU" sz="4000" dirty="0">
              <a:solidFill>
                <a:srgbClr val="FF0000"/>
              </a:solidFill>
            </a:endParaRPr>
          </a:p>
        </p:txBody>
      </p:sp>
    </p:spTree>
    <p:extLst>
      <p:ext uri="{BB962C8B-B14F-4D97-AF65-F5344CB8AC3E}">
        <p14:creationId xmlns:p14="http://schemas.microsoft.com/office/powerpoint/2010/main" val="4156365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5" y="1628800"/>
            <a:ext cx="7812856" cy="4497363"/>
          </a:xfrm>
        </p:spPr>
        <p:txBody>
          <a:bodyPr/>
          <a:lstStyle/>
          <a:p>
            <a:pPr marL="0" indent="0" algn="just">
              <a:buNone/>
            </a:pPr>
            <a:r>
              <a:rPr lang="ru-RU" dirty="0" smtClean="0"/>
              <a:t>Вначале малыши пробуют пройти по утрамбованному снегу, а потом – по короткой ледяной дорожке, передвигая ноги по льду. При необходимости воспитатель поддерживает ребят за руки или плечи. Важно, чтобы дети почувствовали качество льда, учились сохранять равновесие. Сначала </a:t>
            </a:r>
            <a:r>
              <a:rPr lang="ru-RU" dirty="0" err="1" smtClean="0"/>
              <a:t>вос</a:t>
            </a:r>
            <a:r>
              <a:rPr lang="ru-RU" dirty="0" smtClean="0"/>
              <a:t>-ль берёт малыша за руки и прокатывает по недлинной дорожке. К концу зимы дети 3-4 лет уже в состоянии самостоятельно скользить по недлинной дорожке. </a:t>
            </a:r>
            <a:endParaRPr lang="ru-RU" dirty="0"/>
          </a:p>
        </p:txBody>
      </p:sp>
      <p:sp>
        <p:nvSpPr>
          <p:cNvPr id="3" name="Заголовок 2"/>
          <p:cNvSpPr>
            <a:spLocks noGrp="1"/>
          </p:cNvSpPr>
          <p:nvPr>
            <p:ph type="title"/>
          </p:nvPr>
        </p:nvSpPr>
        <p:spPr/>
        <p:txBody>
          <a:bodyPr/>
          <a:lstStyle/>
          <a:p>
            <a:r>
              <a:rPr lang="ru-RU" dirty="0" smtClean="0">
                <a:solidFill>
                  <a:srgbClr val="FF0000"/>
                </a:solidFill>
              </a:rPr>
              <a:t>Методические рекомендации:</a:t>
            </a:r>
            <a:endParaRPr lang="ru-RU" dirty="0">
              <a:solidFill>
                <a:srgbClr val="FF0000"/>
              </a:solidFill>
            </a:endParaRPr>
          </a:p>
        </p:txBody>
      </p:sp>
    </p:spTree>
    <p:extLst>
      <p:ext uri="{BB962C8B-B14F-4D97-AF65-F5344CB8AC3E}">
        <p14:creationId xmlns:p14="http://schemas.microsoft.com/office/powerpoint/2010/main" val="1750347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5" y="1628800"/>
            <a:ext cx="7812856" cy="4497363"/>
          </a:xfrm>
        </p:spPr>
        <p:txBody>
          <a:bodyPr>
            <a:normAutofit lnSpcReduction="10000"/>
          </a:bodyPr>
          <a:lstStyle/>
          <a:p>
            <a:pPr marL="0" indent="0" algn="just">
              <a:buNone/>
            </a:pPr>
            <a:r>
              <a:rPr lang="ru-RU" dirty="0" smtClean="0"/>
              <a:t>В старшей группе дети учатся энергично разбегаться по снегу и скользить как можно дальше по длинной дорожке. Им предлагаются дополнительные, более сложные задания: при скольжении  заложить руку за спину, за голову, положить на плечи, сделать 2-3 пружинистых приседания, присесть и </a:t>
            </a:r>
            <a:r>
              <a:rPr lang="ru-RU" dirty="0" err="1" smtClean="0"/>
              <a:t>проскользить</a:t>
            </a:r>
            <a:r>
              <a:rPr lang="ru-RU" dirty="0" smtClean="0"/>
              <a:t> в приседе до конца дорожки.</a:t>
            </a:r>
          </a:p>
          <a:p>
            <a:pPr marL="0" indent="0" algn="just">
              <a:buNone/>
            </a:pPr>
            <a:r>
              <a:rPr lang="ru-RU" dirty="0" smtClean="0"/>
              <a:t>Для старших детей можно залить дорожку длиной 8-10 м, шириной 50-0 см. Детям нравятся сложные задания на ловкость: поворачиваться кругом, скользить на одной ноге, ставить ноги параллельно, приседать  и скользить в приседе, ловить брошенный предмет. Детям этого возраста уже доступно скольжение с невысокой горы.</a:t>
            </a:r>
            <a:endParaRPr lang="ru-RU" dirty="0"/>
          </a:p>
        </p:txBody>
      </p:sp>
      <p:sp>
        <p:nvSpPr>
          <p:cNvPr id="3" name="Заголовок 2"/>
          <p:cNvSpPr>
            <a:spLocks noGrp="1"/>
          </p:cNvSpPr>
          <p:nvPr>
            <p:ph type="title"/>
          </p:nvPr>
        </p:nvSpPr>
        <p:spPr/>
        <p:txBody>
          <a:bodyPr/>
          <a:lstStyle/>
          <a:p>
            <a:endParaRPr lang="ru-RU" dirty="0"/>
          </a:p>
        </p:txBody>
      </p:sp>
    </p:spTree>
    <p:extLst>
      <p:ext uri="{BB962C8B-B14F-4D97-AF65-F5344CB8AC3E}">
        <p14:creationId xmlns:p14="http://schemas.microsoft.com/office/powerpoint/2010/main" val="4116174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251520" y="1772816"/>
            <a:ext cx="8640961" cy="4353347"/>
          </a:xfrm>
        </p:spPr>
        <p:txBody>
          <a:bodyPr>
            <a:normAutofit lnSpcReduction="10000"/>
          </a:bodyPr>
          <a:lstStyle/>
          <a:p>
            <a:pPr marL="457200" indent="-457200">
              <a:buAutoNum type="arabicPeriod"/>
            </a:pPr>
            <a:r>
              <a:rPr lang="ru-RU" dirty="0" smtClean="0"/>
              <a:t>Катать ребёнка по дорожке держа его за руки.</a:t>
            </a:r>
          </a:p>
          <a:p>
            <a:pPr marL="457200" indent="-457200">
              <a:buAutoNum type="arabicPeriod"/>
            </a:pPr>
            <a:r>
              <a:rPr lang="ru-RU" dirty="0" smtClean="0"/>
              <a:t>Скользить  по недлинной, слегка наклонной дорожке при помощи воспитателя.</a:t>
            </a:r>
          </a:p>
          <a:p>
            <a:pPr marL="457200" indent="-457200">
              <a:buAutoNum type="arabicPeriod"/>
            </a:pPr>
            <a:r>
              <a:rPr lang="ru-RU" dirty="0"/>
              <a:t>Скользить  </a:t>
            </a:r>
            <a:r>
              <a:rPr lang="ru-RU" dirty="0" smtClean="0"/>
              <a:t>по горизонтальной дорожке оттолкнувшись с места.</a:t>
            </a:r>
          </a:p>
          <a:p>
            <a:pPr marL="457200" indent="-457200">
              <a:buAutoNum type="arabicPeriod"/>
            </a:pPr>
            <a:r>
              <a:rPr lang="ru-RU" dirty="0" smtClean="0"/>
              <a:t>Скатываться с невысокой горы сидя на деревянном круге или дощечке.</a:t>
            </a:r>
          </a:p>
          <a:p>
            <a:pPr marL="457200" indent="-457200">
              <a:buAutoNum type="arabicPeriod"/>
            </a:pPr>
            <a:r>
              <a:rPr lang="ru-RU" dirty="0"/>
              <a:t>Скатываться с невысокой </a:t>
            </a:r>
            <a:r>
              <a:rPr lang="ru-RU" dirty="0" smtClean="0"/>
              <a:t>горы на ногах в глубоком приседе.</a:t>
            </a:r>
          </a:p>
          <a:p>
            <a:pPr marL="457200" indent="-457200">
              <a:buAutoNum type="arabicPeriod"/>
            </a:pPr>
            <a:r>
              <a:rPr lang="ru-RU" dirty="0"/>
              <a:t>Скользить  </a:t>
            </a:r>
            <a:r>
              <a:rPr lang="ru-RU" dirty="0" smtClean="0"/>
              <a:t>по горизонтальной дорожке после разбега (3-5 шагов)</a:t>
            </a:r>
          </a:p>
          <a:p>
            <a:pPr marL="457200" indent="-457200">
              <a:buAutoNum type="arabicPeriod"/>
            </a:pPr>
            <a:endParaRPr lang="ru-RU" dirty="0"/>
          </a:p>
        </p:txBody>
      </p:sp>
      <p:sp>
        <p:nvSpPr>
          <p:cNvPr id="4" name="Заголовок 3"/>
          <p:cNvSpPr>
            <a:spLocks noGrp="1"/>
          </p:cNvSpPr>
          <p:nvPr>
            <p:ph type="title"/>
          </p:nvPr>
        </p:nvSpPr>
        <p:spPr/>
        <p:txBody>
          <a:bodyPr>
            <a:normAutofit fontScale="90000"/>
          </a:bodyPr>
          <a:lstStyle/>
          <a:p>
            <a:r>
              <a:rPr lang="ru-RU" dirty="0">
                <a:solidFill>
                  <a:srgbClr val="FF0000"/>
                </a:solidFill>
              </a:rPr>
              <a:t>Упражнения</a:t>
            </a:r>
            <a:br>
              <a:rPr lang="ru-RU" dirty="0">
                <a:solidFill>
                  <a:srgbClr val="FF0000"/>
                </a:solidFill>
              </a:rPr>
            </a:br>
            <a:r>
              <a:rPr lang="ru-RU" dirty="0">
                <a:solidFill>
                  <a:srgbClr val="FF0000"/>
                </a:solidFill>
              </a:rPr>
              <a:t>для младших дошкольников</a:t>
            </a:r>
            <a:endParaRPr lang="ru-RU" dirty="0"/>
          </a:p>
        </p:txBody>
      </p:sp>
    </p:spTree>
    <p:extLst>
      <p:ext uri="{BB962C8B-B14F-4D97-AF65-F5344CB8AC3E}">
        <p14:creationId xmlns:p14="http://schemas.microsoft.com/office/powerpoint/2010/main" val="3932270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512" y="1700808"/>
            <a:ext cx="8712969" cy="4425355"/>
          </a:xfrm>
        </p:spPr>
        <p:txBody>
          <a:bodyPr>
            <a:normAutofit fontScale="92500" lnSpcReduction="20000"/>
          </a:bodyPr>
          <a:lstStyle/>
          <a:p>
            <a:pPr marL="457200" indent="-457200">
              <a:buAutoNum type="arabicPeriod"/>
            </a:pPr>
            <a:r>
              <a:rPr lang="ru-RU" dirty="0" smtClean="0"/>
              <a:t>Скользить  </a:t>
            </a:r>
            <a:r>
              <a:rPr lang="ru-RU" dirty="0"/>
              <a:t>по горизонтальной дорожке после </a:t>
            </a:r>
            <a:r>
              <a:rPr lang="ru-RU" dirty="0" smtClean="0"/>
              <a:t>разбега.</a:t>
            </a:r>
          </a:p>
          <a:p>
            <a:pPr marL="457200" indent="-457200">
              <a:buAutoNum type="arabicPeriod"/>
            </a:pPr>
            <a:r>
              <a:rPr lang="ru-RU" dirty="0"/>
              <a:t>Скользить  </a:t>
            </a:r>
            <a:r>
              <a:rPr lang="ru-RU" dirty="0" smtClean="0"/>
              <a:t>по</a:t>
            </a:r>
            <a:r>
              <a:rPr lang="ru-RU" dirty="0"/>
              <a:t> </a:t>
            </a:r>
            <a:r>
              <a:rPr lang="ru-RU" dirty="0" smtClean="0"/>
              <a:t>дорожке после быстрого разбега и энергичного отталкивания.</a:t>
            </a:r>
          </a:p>
          <a:p>
            <a:pPr marL="457200" indent="-457200">
              <a:buAutoNum type="arabicPeriod"/>
            </a:pPr>
            <a:r>
              <a:rPr lang="ru-RU" dirty="0"/>
              <a:t>Скользить  по </a:t>
            </a:r>
            <a:r>
              <a:rPr lang="ru-RU" dirty="0" smtClean="0"/>
              <a:t>ледяной дорожке присев.</a:t>
            </a:r>
          </a:p>
          <a:p>
            <a:pPr marL="457200" indent="-457200">
              <a:buAutoNum type="arabicPeriod"/>
            </a:pPr>
            <a:r>
              <a:rPr lang="ru-RU" dirty="0" smtClean="0"/>
              <a:t>Скользить и во время скольжения присесть и выпрямиться.</a:t>
            </a:r>
          </a:p>
          <a:p>
            <a:pPr marL="457200" indent="-457200">
              <a:buAutoNum type="arabicPeriod"/>
            </a:pPr>
            <a:r>
              <a:rPr lang="ru-RU" dirty="0"/>
              <a:t>Скользить </a:t>
            </a:r>
            <a:r>
              <a:rPr lang="ru-RU" dirty="0" smtClean="0"/>
              <a:t>и выполнять движения руками: руки в стороны, за спиной, за головой.</a:t>
            </a:r>
          </a:p>
          <a:p>
            <a:pPr marL="457200" indent="-457200">
              <a:buAutoNum type="arabicPeriod"/>
            </a:pPr>
            <a:r>
              <a:rPr lang="ru-RU" dirty="0"/>
              <a:t>Скользить </a:t>
            </a:r>
            <a:r>
              <a:rPr lang="ru-RU" dirty="0" smtClean="0"/>
              <a:t>и во время скольжения поворачиваться боком, спиной вперёд.</a:t>
            </a:r>
          </a:p>
          <a:p>
            <a:pPr marL="457200" indent="-457200">
              <a:buAutoNum type="arabicPeriod"/>
            </a:pPr>
            <a:r>
              <a:rPr lang="ru-RU" dirty="0" smtClean="0"/>
              <a:t>Скользить  на одной ноге, на параллельных ногах.</a:t>
            </a:r>
          </a:p>
          <a:p>
            <a:pPr marL="457200" indent="-457200">
              <a:buFont typeface="Symbol" pitchFamily="18" charset="2"/>
              <a:buAutoNum type="arabicPeriod"/>
            </a:pPr>
            <a:r>
              <a:rPr lang="ru-RU" dirty="0" smtClean="0"/>
              <a:t>Скатываться с горы </a:t>
            </a:r>
            <a:r>
              <a:rPr lang="ru-RU" dirty="0"/>
              <a:t>сидя на деревянном круге или дощечке</a:t>
            </a:r>
            <a:r>
              <a:rPr lang="ru-RU" dirty="0" smtClean="0"/>
              <a:t>.</a:t>
            </a:r>
          </a:p>
          <a:p>
            <a:pPr marL="457200" indent="-457200">
              <a:buFont typeface="Symbol" pitchFamily="18" charset="2"/>
              <a:buAutoNum type="arabicPeriod"/>
            </a:pPr>
            <a:r>
              <a:rPr lang="ru-RU" dirty="0" smtClean="0"/>
              <a:t>Скатываться с невысокой горы на ногах.</a:t>
            </a:r>
          </a:p>
          <a:p>
            <a:pPr marL="457200" indent="-457200">
              <a:buFont typeface="Symbol" pitchFamily="18" charset="2"/>
              <a:buAutoNum type="arabicPeriod"/>
            </a:pPr>
            <a:r>
              <a:rPr lang="ru-RU" dirty="0"/>
              <a:t>Скатываться с </a:t>
            </a:r>
            <a:r>
              <a:rPr lang="ru-RU" dirty="0" smtClean="0"/>
              <a:t>горы вдвоём-втроём, «поездом».</a:t>
            </a:r>
            <a:endParaRPr lang="ru-RU" dirty="0"/>
          </a:p>
          <a:p>
            <a:pPr marL="457200" indent="-457200">
              <a:buAutoNum type="arabicPeriod"/>
            </a:pPr>
            <a:endParaRPr lang="ru-RU" dirty="0"/>
          </a:p>
        </p:txBody>
      </p:sp>
      <p:sp>
        <p:nvSpPr>
          <p:cNvPr id="3" name="Заголовок 2"/>
          <p:cNvSpPr>
            <a:spLocks noGrp="1"/>
          </p:cNvSpPr>
          <p:nvPr>
            <p:ph type="title"/>
          </p:nvPr>
        </p:nvSpPr>
        <p:spPr/>
        <p:txBody>
          <a:bodyPr>
            <a:normAutofit fontScale="90000"/>
          </a:bodyPr>
          <a:lstStyle/>
          <a:p>
            <a:r>
              <a:rPr lang="ru-RU" dirty="0">
                <a:solidFill>
                  <a:srgbClr val="FF0000"/>
                </a:solidFill>
              </a:rPr>
              <a:t>Упражнения</a:t>
            </a:r>
            <a:br>
              <a:rPr lang="ru-RU" dirty="0">
                <a:solidFill>
                  <a:srgbClr val="FF0000"/>
                </a:solidFill>
              </a:rPr>
            </a:br>
            <a:r>
              <a:rPr lang="ru-RU" dirty="0">
                <a:solidFill>
                  <a:srgbClr val="FF0000"/>
                </a:solidFill>
              </a:rPr>
              <a:t>для </a:t>
            </a:r>
            <a:r>
              <a:rPr lang="ru-RU" dirty="0" smtClean="0">
                <a:solidFill>
                  <a:srgbClr val="FF0000"/>
                </a:solidFill>
              </a:rPr>
              <a:t>старших </a:t>
            </a:r>
            <a:r>
              <a:rPr lang="ru-RU" dirty="0">
                <a:solidFill>
                  <a:srgbClr val="FF0000"/>
                </a:solidFill>
              </a:rPr>
              <a:t>дошкольников</a:t>
            </a:r>
            <a:endParaRPr lang="ru-RU" dirty="0"/>
          </a:p>
        </p:txBody>
      </p:sp>
    </p:spTree>
    <p:extLst>
      <p:ext uri="{BB962C8B-B14F-4D97-AF65-F5344CB8AC3E}">
        <p14:creationId xmlns:p14="http://schemas.microsoft.com/office/powerpoint/2010/main" val="3342538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412776"/>
            <a:ext cx="8640959" cy="4713387"/>
          </a:xfrm>
        </p:spPr>
        <p:txBody>
          <a:bodyPr/>
          <a:lstStyle/>
          <a:p>
            <a:pPr marL="0" indent="0">
              <a:buNone/>
            </a:pPr>
            <a:r>
              <a:rPr lang="ru-RU" dirty="0" smtClean="0"/>
              <a:t>«Достань игрушку»</a:t>
            </a:r>
          </a:p>
          <a:p>
            <a:pPr marL="0" indent="0">
              <a:buNone/>
            </a:pPr>
            <a:r>
              <a:rPr lang="ru-RU" dirty="0" smtClean="0"/>
              <a:t>«Поезд»</a:t>
            </a:r>
          </a:p>
          <a:p>
            <a:pPr marL="0" indent="0">
              <a:buNone/>
            </a:pPr>
            <a:r>
              <a:rPr lang="ru-RU" dirty="0" smtClean="0"/>
              <a:t>«Через ворота»</a:t>
            </a:r>
          </a:p>
          <a:p>
            <a:pPr marL="0" indent="0">
              <a:buNone/>
            </a:pPr>
            <a:r>
              <a:rPr lang="ru-RU" dirty="0" smtClean="0"/>
              <a:t>«Мячом в цель»</a:t>
            </a:r>
            <a:endParaRPr lang="ru-RU" dirty="0"/>
          </a:p>
        </p:txBody>
      </p:sp>
      <p:sp>
        <p:nvSpPr>
          <p:cNvPr id="3" name="Заголовок 2"/>
          <p:cNvSpPr>
            <a:spLocks noGrp="1"/>
          </p:cNvSpPr>
          <p:nvPr>
            <p:ph type="title"/>
          </p:nvPr>
        </p:nvSpPr>
        <p:spPr/>
        <p:txBody>
          <a:bodyPr>
            <a:normAutofit/>
          </a:bodyPr>
          <a:lstStyle/>
          <a:p>
            <a:r>
              <a:rPr lang="ru-RU" sz="2800" dirty="0" smtClean="0">
                <a:solidFill>
                  <a:srgbClr val="FF0000"/>
                </a:solidFill>
              </a:rPr>
              <a:t>Подвижные игры</a:t>
            </a:r>
            <a:endParaRPr lang="ru-RU" sz="2800" dirty="0">
              <a:solidFill>
                <a:srgbClr val="FF0000"/>
              </a:solidFill>
            </a:endParaRPr>
          </a:p>
        </p:txBody>
      </p:sp>
    </p:spTree>
    <p:extLst>
      <p:ext uri="{BB962C8B-B14F-4D97-AF65-F5344CB8AC3E}">
        <p14:creationId xmlns:p14="http://schemas.microsoft.com/office/powerpoint/2010/main" val="31602878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512" y="1124744"/>
            <a:ext cx="8712967" cy="5001419"/>
          </a:xfrm>
        </p:spPr>
        <p:txBody>
          <a:bodyPr>
            <a:normAutofit fontScale="92500" lnSpcReduction="10000"/>
          </a:bodyPr>
          <a:lstStyle/>
          <a:p>
            <a:pPr marL="0" indent="0" algn="just">
              <a:buNone/>
            </a:pPr>
            <a:r>
              <a:rPr lang="ru-RU" dirty="0" smtClean="0"/>
              <a:t>Лыжный спорт – один из самых массовых, привлекательных и доступных видов спорта. Обучать детей ходить на лыжах можно уже с 3х летнего возраста. Чистый, морозный воздух закаливает организм, придаёт бодрость, повышает работоспособность и выносливость. При передвижении на лыжах работают все основные группы мышц, усиливается дыхание и кровообращение. Красивая природа создаёт хорошее настроение, положительно влияет  на нервную систему. Большая динамическая работа ног при ходьбе на лыжах оказывает укрепляющее воздействие на формирование детской стопы, помогает предупредить развитие плоскостопия. Катание на лыжах способствует развитию пространственных ориентировок, координации движений. </a:t>
            </a:r>
          </a:p>
          <a:p>
            <a:pPr marL="0" indent="0" algn="just">
              <a:buNone/>
            </a:pPr>
            <a:r>
              <a:rPr lang="ru-RU" dirty="0" smtClean="0"/>
              <a:t>Формируются морально-волевые качества: смелость, решительность, выдержку, воспитывает чувство дружбы, взаимопомощи.</a:t>
            </a:r>
            <a:endParaRPr lang="ru-RU" dirty="0"/>
          </a:p>
        </p:txBody>
      </p:sp>
      <p:sp>
        <p:nvSpPr>
          <p:cNvPr id="3" name="Заголовок 2"/>
          <p:cNvSpPr>
            <a:spLocks noGrp="1"/>
          </p:cNvSpPr>
          <p:nvPr>
            <p:ph type="title"/>
          </p:nvPr>
        </p:nvSpPr>
        <p:spPr>
          <a:xfrm>
            <a:off x="539552" y="338328"/>
            <a:ext cx="8147248" cy="858424"/>
          </a:xfrm>
        </p:spPr>
        <p:txBody>
          <a:bodyPr>
            <a:normAutofit/>
          </a:bodyPr>
          <a:lstStyle/>
          <a:p>
            <a:r>
              <a:rPr lang="ru-RU" sz="2800" dirty="0" smtClean="0">
                <a:solidFill>
                  <a:srgbClr val="FF0000"/>
                </a:solidFill>
              </a:rPr>
              <a:t>Ходьба на лыжах</a:t>
            </a:r>
            <a:endParaRPr lang="ru-RU" sz="2800" dirty="0">
              <a:solidFill>
                <a:srgbClr val="FF0000"/>
              </a:solidFill>
            </a:endParaRPr>
          </a:p>
        </p:txBody>
      </p:sp>
    </p:spTree>
    <p:extLst>
      <p:ext uri="{BB962C8B-B14F-4D97-AF65-F5344CB8AC3E}">
        <p14:creationId xmlns:p14="http://schemas.microsoft.com/office/powerpoint/2010/main" val="2256531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512" y="1124744"/>
            <a:ext cx="8784975" cy="5001419"/>
          </a:xfrm>
        </p:spPr>
        <p:txBody>
          <a:bodyPr/>
          <a:lstStyle/>
          <a:p>
            <a:r>
              <a:rPr lang="ru-RU" i="1" dirty="0" smtClean="0">
                <a:solidFill>
                  <a:srgbClr val="7030A0"/>
                </a:solidFill>
              </a:rPr>
              <a:t>Упражнения для ознакомления со свойствами лыж и снега:</a:t>
            </a:r>
          </a:p>
          <a:p>
            <a:pPr marL="0" indent="0">
              <a:buNone/>
            </a:pPr>
            <a:r>
              <a:rPr lang="ru-RU" dirty="0" smtClean="0"/>
              <a:t>1. Найти лыжи в стойке, взять их и перенести к месту занятий.</a:t>
            </a:r>
          </a:p>
          <a:p>
            <a:pPr marL="0" indent="0">
              <a:buNone/>
            </a:pPr>
            <a:r>
              <a:rPr lang="ru-RU" dirty="0" smtClean="0"/>
              <a:t>2. Поставить лыжи на снег, закрепить ноги в лыжные крепления.</a:t>
            </a:r>
          </a:p>
          <a:p>
            <a:pPr marL="0" indent="0">
              <a:buNone/>
            </a:pPr>
            <a:r>
              <a:rPr lang="ru-RU" dirty="0" smtClean="0"/>
              <a:t>3. Стоя на лыжах поднять поочередно то правую, то левую ногу с лыжей.</a:t>
            </a:r>
          </a:p>
          <a:p>
            <a:pPr marL="0" indent="0">
              <a:buNone/>
            </a:pPr>
            <a:r>
              <a:rPr lang="ru-RU" dirty="0" smtClean="0"/>
              <a:t>4.Продвинуть одну лыжу вперёд и назад, потом – другую.</a:t>
            </a:r>
          </a:p>
          <a:p>
            <a:pPr marL="0" indent="0">
              <a:buNone/>
            </a:pPr>
            <a:r>
              <a:rPr lang="ru-RU" dirty="0" smtClean="0"/>
              <a:t>5. </a:t>
            </a:r>
            <a:r>
              <a:rPr lang="ru-RU" dirty="0"/>
              <a:t>Стоя на лыжах </a:t>
            </a:r>
            <a:r>
              <a:rPr lang="ru-RU" dirty="0" smtClean="0"/>
              <a:t>сделать небольшие приседания («пружинка»)</a:t>
            </a:r>
          </a:p>
          <a:p>
            <a:pPr marL="0" indent="0">
              <a:buNone/>
            </a:pPr>
            <a:r>
              <a:rPr lang="ru-RU" dirty="0" smtClean="0"/>
              <a:t>6. Сделать несколько шагов на лыжах.</a:t>
            </a:r>
          </a:p>
          <a:p>
            <a:pPr marL="0" indent="0">
              <a:buNone/>
            </a:pPr>
            <a:r>
              <a:rPr lang="ru-RU" dirty="0" smtClean="0"/>
              <a:t>7. Пройти на лыжах ступающим шагом по прямой.</a:t>
            </a:r>
            <a:endParaRPr lang="ru-RU" dirty="0"/>
          </a:p>
        </p:txBody>
      </p:sp>
      <p:sp>
        <p:nvSpPr>
          <p:cNvPr id="3" name="Заголовок 2"/>
          <p:cNvSpPr>
            <a:spLocks noGrp="1"/>
          </p:cNvSpPr>
          <p:nvPr>
            <p:ph type="title"/>
          </p:nvPr>
        </p:nvSpPr>
        <p:spPr>
          <a:xfrm>
            <a:off x="457200" y="188640"/>
            <a:ext cx="8147248" cy="1008112"/>
          </a:xfrm>
        </p:spPr>
        <p:txBody>
          <a:bodyPr>
            <a:normAutofit/>
          </a:bodyPr>
          <a:lstStyle/>
          <a:p>
            <a:r>
              <a:rPr lang="ru-RU" sz="2400" dirty="0" smtClean="0">
                <a:solidFill>
                  <a:srgbClr val="FF0000"/>
                </a:solidFill>
              </a:rPr>
              <a:t>Упражнения</a:t>
            </a:r>
            <a:br>
              <a:rPr lang="ru-RU" sz="2400" dirty="0" smtClean="0">
                <a:solidFill>
                  <a:srgbClr val="FF0000"/>
                </a:solidFill>
              </a:rPr>
            </a:br>
            <a:r>
              <a:rPr lang="ru-RU" sz="2400" dirty="0" smtClean="0">
                <a:solidFill>
                  <a:srgbClr val="FF0000"/>
                </a:solidFill>
              </a:rPr>
              <a:t>для младших дошкольников</a:t>
            </a:r>
            <a:endParaRPr lang="ru-RU" sz="2400" dirty="0">
              <a:solidFill>
                <a:srgbClr val="FF0000"/>
              </a:solidFill>
            </a:endParaRPr>
          </a:p>
        </p:txBody>
      </p:sp>
    </p:spTree>
    <p:extLst>
      <p:ext uri="{BB962C8B-B14F-4D97-AF65-F5344CB8AC3E}">
        <p14:creationId xmlns:p14="http://schemas.microsoft.com/office/powerpoint/2010/main" val="4011808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512" y="1196752"/>
            <a:ext cx="8784975" cy="4929411"/>
          </a:xfrm>
        </p:spPr>
        <p:txBody>
          <a:bodyPr/>
          <a:lstStyle/>
          <a:p>
            <a:pPr marL="0" indent="0">
              <a:buNone/>
            </a:pPr>
            <a:r>
              <a:rPr lang="ru-RU" dirty="0" smtClean="0">
                <a:solidFill>
                  <a:srgbClr val="00B0F0"/>
                </a:solidFill>
              </a:rPr>
              <a:t>1. </a:t>
            </a:r>
            <a:r>
              <a:rPr lang="ru-RU" dirty="0" smtClean="0"/>
              <a:t>Пройти </a:t>
            </a:r>
            <a:r>
              <a:rPr lang="ru-RU" dirty="0" smtClean="0"/>
              <a:t>на лыжах по снежному коридору длина 10 м, ширина 80 см.</a:t>
            </a:r>
          </a:p>
          <a:p>
            <a:pPr marL="0" indent="0">
              <a:buNone/>
            </a:pPr>
            <a:r>
              <a:rPr lang="ru-RU" dirty="0" smtClean="0">
                <a:solidFill>
                  <a:srgbClr val="00B0F0"/>
                </a:solidFill>
              </a:rPr>
              <a:t>2. </a:t>
            </a:r>
            <a:r>
              <a:rPr lang="ru-RU" dirty="0" smtClean="0"/>
              <a:t>Ходьба </a:t>
            </a:r>
            <a:r>
              <a:rPr lang="ru-RU" dirty="0" smtClean="0"/>
              <a:t>вслед за воспитателем скользящим шагом, стараясь не отрывать лыж от снега.</a:t>
            </a:r>
          </a:p>
          <a:p>
            <a:pPr marL="0" indent="0">
              <a:buNone/>
            </a:pPr>
            <a:r>
              <a:rPr lang="ru-RU" dirty="0" smtClean="0">
                <a:solidFill>
                  <a:srgbClr val="00B0F0"/>
                </a:solidFill>
              </a:rPr>
              <a:t>3. </a:t>
            </a:r>
            <a:r>
              <a:rPr lang="ru-RU" dirty="0" smtClean="0"/>
              <a:t>Пройти </a:t>
            </a:r>
            <a:r>
              <a:rPr lang="ru-RU" dirty="0" smtClean="0"/>
              <a:t>приседая под воротцами из лыжных палок.</a:t>
            </a:r>
          </a:p>
          <a:p>
            <a:pPr marL="0" indent="0">
              <a:buNone/>
            </a:pPr>
            <a:r>
              <a:rPr lang="ru-RU" dirty="0" smtClean="0">
                <a:solidFill>
                  <a:srgbClr val="00B0F0"/>
                </a:solidFill>
              </a:rPr>
              <a:t>4. </a:t>
            </a:r>
            <a:r>
              <a:rPr lang="ru-RU" dirty="0" smtClean="0"/>
              <a:t>Пройти </a:t>
            </a:r>
            <a:r>
              <a:rPr lang="ru-RU" dirty="0" smtClean="0"/>
              <a:t>по лыжне ступающим шагом (до красного флажка 10 м), потом – широким скользящим шагом (до синего флажка 20 м).</a:t>
            </a:r>
          </a:p>
        </p:txBody>
      </p:sp>
      <p:sp>
        <p:nvSpPr>
          <p:cNvPr id="3" name="Заголовок 2"/>
          <p:cNvSpPr>
            <a:spLocks noGrp="1"/>
          </p:cNvSpPr>
          <p:nvPr>
            <p:ph type="title"/>
          </p:nvPr>
        </p:nvSpPr>
        <p:spPr>
          <a:xfrm>
            <a:off x="467544" y="338328"/>
            <a:ext cx="8219256" cy="930432"/>
          </a:xfrm>
        </p:spPr>
        <p:txBody>
          <a:bodyPr>
            <a:normAutofit/>
          </a:bodyPr>
          <a:lstStyle/>
          <a:p>
            <a:r>
              <a:rPr lang="ru-RU" sz="2400" i="1" dirty="0" smtClean="0">
                <a:solidFill>
                  <a:srgbClr val="7030A0"/>
                </a:solidFill>
                <a:latin typeface="+mn-lt"/>
              </a:rPr>
              <a:t>Упражнения для обучения скользящему шагу:</a:t>
            </a:r>
            <a:endParaRPr lang="ru-RU" sz="2400" i="1" dirty="0">
              <a:solidFill>
                <a:srgbClr val="7030A0"/>
              </a:solidFill>
              <a:latin typeface="+mn-lt"/>
            </a:endParaRPr>
          </a:p>
        </p:txBody>
      </p:sp>
    </p:spTree>
    <p:extLst>
      <p:ext uri="{BB962C8B-B14F-4D97-AF65-F5344CB8AC3E}">
        <p14:creationId xmlns:p14="http://schemas.microsoft.com/office/powerpoint/2010/main" val="3866666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512" y="1268760"/>
            <a:ext cx="8712967" cy="4857403"/>
          </a:xfrm>
        </p:spPr>
        <p:txBody>
          <a:bodyPr/>
          <a:lstStyle/>
          <a:p>
            <a:pPr marL="0" indent="0">
              <a:buNone/>
            </a:pPr>
            <a:r>
              <a:rPr lang="ru-RU" dirty="0" smtClean="0"/>
              <a:t>1. </a:t>
            </a:r>
            <a:r>
              <a:rPr lang="ru-RU" dirty="0" smtClean="0"/>
              <a:t>Стоя </a:t>
            </a:r>
            <a:r>
              <a:rPr lang="ru-RU" dirty="0" smtClean="0"/>
              <a:t>на месте передвинуть одну лыжу носком вверх и вниз, прижимая пятку лыжи к снегу.</a:t>
            </a:r>
          </a:p>
          <a:p>
            <a:pPr marL="0" indent="0">
              <a:buNone/>
            </a:pPr>
            <a:r>
              <a:rPr lang="ru-RU" dirty="0" smtClean="0"/>
              <a:t>2. Стоя </a:t>
            </a:r>
            <a:r>
              <a:rPr lang="ru-RU" dirty="0"/>
              <a:t>на месте передвинуть </a:t>
            </a:r>
            <a:r>
              <a:rPr lang="ru-RU" dirty="0" smtClean="0"/>
              <a:t>лыжу вправо и влево, прижимая лыжи к снегу.</a:t>
            </a:r>
          </a:p>
          <a:p>
            <a:pPr marL="0" indent="0">
              <a:buNone/>
            </a:pPr>
            <a:r>
              <a:rPr lang="ru-RU" dirty="0" smtClean="0"/>
              <a:t>3. Сделать </a:t>
            </a:r>
            <a:r>
              <a:rPr lang="ru-RU" dirty="0" smtClean="0"/>
              <a:t>несколько приставных шагов вправо и влево с опорой и без опоры на палки. </a:t>
            </a:r>
          </a:p>
          <a:p>
            <a:pPr marL="0" indent="0">
              <a:buNone/>
            </a:pPr>
            <a:r>
              <a:rPr lang="ru-RU" dirty="0" smtClean="0"/>
              <a:t>4. Стоя </a:t>
            </a:r>
            <a:r>
              <a:rPr lang="ru-RU" dirty="0"/>
              <a:t>на </a:t>
            </a:r>
            <a:r>
              <a:rPr lang="ru-RU" dirty="0" smtClean="0"/>
              <a:t>месте подпрыгнуть на лыжах перенося тяжесть тела с одной ноги на другую.</a:t>
            </a:r>
          </a:p>
          <a:p>
            <a:pPr marL="0" indent="0">
              <a:buNone/>
            </a:pPr>
            <a:r>
              <a:rPr lang="ru-RU" dirty="0" smtClean="0"/>
              <a:t>5. Повороты </a:t>
            </a:r>
            <a:r>
              <a:rPr lang="ru-RU" dirty="0" smtClean="0"/>
              <a:t>на месте вокруг пяток лыж на горизонтальной площадке.</a:t>
            </a:r>
            <a:endParaRPr lang="ru-RU" dirty="0"/>
          </a:p>
        </p:txBody>
      </p:sp>
      <p:sp>
        <p:nvSpPr>
          <p:cNvPr id="3" name="Заголовок 2"/>
          <p:cNvSpPr>
            <a:spLocks noGrp="1"/>
          </p:cNvSpPr>
          <p:nvPr>
            <p:ph type="title"/>
          </p:nvPr>
        </p:nvSpPr>
        <p:spPr>
          <a:xfrm>
            <a:off x="539552" y="338328"/>
            <a:ext cx="8147248" cy="930432"/>
          </a:xfrm>
        </p:spPr>
        <p:txBody>
          <a:bodyPr>
            <a:normAutofit/>
          </a:bodyPr>
          <a:lstStyle/>
          <a:p>
            <a:r>
              <a:rPr lang="ru-RU" sz="2400" i="1" dirty="0">
                <a:solidFill>
                  <a:srgbClr val="7030A0"/>
                </a:solidFill>
                <a:latin typeface="+mn-lt"/>
              </a:rPr>
              <a:t>Упражнения для </a:t>
            </a:r>
            <a:r>
              <a:rPr lang="ru-RU" sz="2400" i="1" dirty="0" smtClean="0">
                <a:solidFill>
                  <a:srgbClr val="7030A0"/>
                </a:solidFill>
                <a:latin typeface="+mn-lt"/>
              </a:rPr>
              <a:t>обучения поворотам:</a:t>
            </a:r>
            <a:endParaRPr lang="ru-RU" sz="2400" dirty="0">
              <a:latin typeface="+mn-lt"/>
            </a:endParaRPr>
          </a:p>
        </p:txBody>
      </p:sp>
    </p:spTree>
    <p:extLst>
      <p:ext uri="{BB962C8B-B14F-4D97-AF65-F5344CB8AC3E}">
        <p14:creationId xmlns:p14="http://schemas.microsoft.com/office/powerpoint/2010/main" val="4111164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512" y="908720"/>
            <a:ext cx="8712967" cy="5217443"/>
          </a:xfrm>
        </p:spPr>
        <p:txBody>
          <a:bodyPr/>
          <a:lstStyle/>
          <a:p>
            <a:pPr marL="457200" indent="-457200" algn="just">
              <a:buAutoNum type="arabicPeriod"/>
            </a:pPr>
            <a:r>
              <a:rPr lang="ru-RU" dirty="0" smtClean="0"/>
              <a:t>Приставные шаги вправо и влево (стараясь ставить лыжи параллельно)</a:t>
            </a:r>
          </a:p>
          <a:p>
            <a:pPr marL="457200" indent="-457200" algn="just">
              <a:buAutoNum type="arabicPeriod"/>
            </a:pPr>
            <a:r>
              <a:rPr lang="ru-RU" dirty="0" smtClean="0"/>
              <a:t>Переступание (боковым шагом) через палки, положенные на снегу на расстояние 1 м друг от друга.</a:t>
            </a:r>
          </a:p>
          <a:p>
            <a:pPr marL="457200" indent="-457200" algn="just">
              <a:buAutoNum type="arabicPeriod"/>
            </a:pPr>
            <a:r>
              <a:rPr lang="ru-RU" dirty="0" smtClean="0"/>
              <a:t>Боковые шаги на горизонтальной площадке (ускоряя темп передвижения)</a:t>
            </a:r>
          </a:p>
          <a:p>
            <a:pPr marL="457200" indent="-457200" algn="just">
              <a:buAutoNum type="arabicPeriod"/>
            </a:pPr>
            <a:r>
              <a:rPr lang="ru-RU" dirty="0" smtClean="0"/>
              <a:t>Подняться на пологий склон «лесенкой» повернувшись к склону сначала левым, а затем правым боком.</a:t>
            </a:r>
          </a:p>
          <a:p>
            <a:pPr marL="0" indent="0" algn="ctr">
              <a:buNone/>
            </a:pPr>
            <a:r>
              <a:rPr lang="ru-RU" i="1" dirty="0">
                <a:solidFill>
                  <a:srgbClr val="7030A0"/>
                </a:solidFill>
              </a:rPr>
              <a:t>Упражнения для обучения </a:t>
            </a:r>
            <a:r>
              <a:rPr lang="ru-RU" i="1" dirty="0" smtClean="0">
                <a:solidFill>
                  <a:srgbClr val="7030A0"/>
                </a:solidFill>
              </a:rPr>
              <a:t>спускам со склона:</a:t>
            </a:r>
          </a:p>
          <a:p>
            <a:pPr marL="457200" indent="-457200" algn="just">
              <a:buAutoNum type="arabicPeriod"/>
            </a:pPr>
            <a:r>
              <a:rPr lang="ru-RU" dirty="0" smtClean="0">
                <a:solidFill>
                  <a:srgbClr val="002060"/>
                </a:solidFill>
              </a:rPr>
              <a:t>Принять правильную позу для спуска на ровном месте.</a:t>
            </a:r>
          </a:p>
          <a:p>
            <a:pPr marL="457200" indent="-457200" algn="just">
              <a:buAutoNum type="arabicPeriod"/>
            </a:pPr>
            <a:r>
              <a:rPr lang="ru-RU" dirty="0" smtClean="0">
                <a:solidFill>
                  <a:srgbClr val="002060"/>
                </a:solidFill>
              </a:rPr>
              <a:t>Спуск с очень пологого склона в основной стойке.</a:t>
            </a:r>
            <a:endParaRPr lang="ru-RU" dirty="0">
              <a:solidFill>
                <a:srgbClr val="002060"/>
              </a:solidFill>
            </a:endParaRPr>
          </a:p>
        </p:txBody>
      </p:sp>
      <p:sp>
        <p:nvSpPr>
          <p:cNvPr id="3" name="Заголовок 2"/>
          <p:cNvSpPr>
            <a:spLocks noGrp="1"/>
          </p:cNvSpPr>
          <p:nvPr>
            <p:ph type="title"/>
          </p:nvPr>
        </p:nvSpPr>
        <p:spPr/>
        <p:txBody>
          <a:bodyPr>
            <a:normAutofit/>
          </a:bodyPr>
          <a:lstStyle/>
          <a:p>
            <a:r>
              <a:rPr lang="ru-RU" sz="2700" i="1" dirty="0">
                <a:solidFill>
                  <a:srgbClr val="7030A0"/>
                </a:solidFill>
                <a:latin typeface="+mn-lt"/>
              </a:rPr>
              <a:t>Упражнения для обучения </a:t>
            </a:r>
            <a:r>
              <a:rPr lang="ru-RU" sz="2700" i="1" dirty="0" smtClean="0">
                <a:solidFill>
                  <a:srgbClr val="7030A0"/>
                </a:solidFill>
                <a:latin typeface="+mn-lt"/>
              </a:rPr>
              <a:t>подъёмам:</a:t>
            </a:r>
            <a:r>
              <a:rPr lang="ru-RU" i="1" dirty="0" smtClean="0">
                <a:solidFill>
                  <a:srgbClr val="7030A0"/>
                </a:solidFill>
              </a:rPr>
              <a:t/>
            </a:r>
            <a:br>
              <a:rPr lang="ru-RU" i="1" dirty="0" smtClean="0">
                <a:solidFill>
                  <a:srgbClr val="7030A0"/>
                </a:solidFill>
              </a:rPr>
            </a:br>
            <a:endParaRPr lang="ru-RU" dirty="0"/>
          </a:p>
        </p:txBody>
      </p:sp>
    </p:spTree>
    <p:extLst>
      <p:ext uri="{BB962C8B-B14F-4D97-AF65-F5344CB8AC3E}">
        <p14:creationId xmlns:p14="http://schemas.microsoft.com/office/powerpoint/2010/main" val="2797129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251521" y="1412776"/>
            <a:ext cx="8568952" cy="4713387"/>
          </a:xfrm>
        </p:spPr>
        <p:txBody>
          <a:bodyPr>
            <a:normAutofit/>
          </a:bodyPr>
          <a:lstStyle/>
          <a:p>
            <a:pPr marL="457200" indent="-457200" algn="just">
              <a:buAutoNum type="arabicPeriod"/>
            </a:pPr>
            <a:r>
              <a:rPr lang="ru-RU" dirty="0" smtClean="0">
                <a:solidFill>
                  <a:srgbClr val="00B0F0"/>
                </a:solidFill>
              </a:rPr>
              <a:t>1. </a:t>
            </a:r>
            <a:r>
              <a:rPr lang="ru-RU" dirty="0" smtClean="0"/>
              <a:t>Оказывает </a:t>
            </a:r>
            <a:r>
              <a:rPr lang="ru-RU" dirty="0" smtClean="0"/>
              <a:t>большое влияние на физическое развитие и закалку организма ребёнка (вовлекает в работу почти все крупные мышцы, способствует энергичному обмену веществ, усиливает функциональную работу внутренних органов). </a:t>
            </a:r>
          </a:p>
          <a:p>
            <a:pPr marL="457200" indent="-457200" algn="just">
              <a:buAutoNum type="arabicPeriod"/>
            </a:pPr>
            <a:r>
              <a:rPr lang="ru-RU" dirty="0" smtClean="0"/>
              <a:t>Связано с активным восприятием природы, ориентацией в окружающей среде.</a:t>
            </a:r>
          </a:p>
          <a:p>
            <a:pPr marL="457200" indent="-457200" algn="just">
              <a:buAutoNum type="arabicPeriod"/>
            </a:pPr>
            <a:r>
              <a:rPr lang="ru-RU" dirty="0" smtClean="0"/>
              <a:t>Связано с проявлением волевых усилий, с яркими эмоциональными переживаниями.</a:t>
            </a:r>
          </a:p>
          <a:p>
            <a:pPr marL="0" indent="0" algn="just">
              <a:buNone/>
            </a:pPr>
            <a:r>
              <a:rPr lang="ru-RU" dirty="0" smtClean="0"/>
              <a:t>Всё это способствует совершенствованию психических свойств ребёнка, его всестороннему развитию.</a:t>
            </a:r>
            <a:endParaRPr lang="ru-RU" dirty="0"/>
          </a:p>
        </p:txBody>
      </p:sp>
      <p:sp>
        <p:nvSpPr>
          <p:cNvPr id="4" name="Заголовок 3"/>
          <p:cNvSpPr>
            <a:spLocks noGrp="1"/>
          </p:cNvSpPr>
          <p:nvPr>
            <p:ph type="title"/>
          </p:nvPr>
        </p:nvSpPr>
        <p:spPr/>
        <p:txBody>
          <a:bodyPr/>
          <a:lstStyle/>
          <a:p>
            <a:r>
              <a:rPr lang="ru-RU" dirty="0" smtClean="0">
                <a:solidFill>
                  <a:srgbClr val="002060"/>
                </a:solidFill>
              </a:rPr>
              <a:t>Катание на санках</a:t>
            </a:r>
            <a:endParaRPr lang="ru-RU" dirty="0">
              <a:solidFill>
                <a:srgbClr val="002060"/>
              </a:solidFill>
            </a:endParaRPr>
          </a:p>
        </p:txBody>
      </p:sp>
    </p:spTree>
    <p:extLst>
      <p:ext uri="{BB962C8B-B14F-4D97-AF65-F5344CB8AC3E}">
        <p14:creationId xmlns:p14="http://schemas.microsoft.com/office/powerpoint/2010/main" val="4017077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196752"/>
            <a:ext cx="8640959" cy="4929411"/>
          </a:xfrm>
        </p:spPr>
        <p:txBody>
          <a:bodyPr>
            <a:normAutofit fontScale="85000" lnSpcReduction="20000"/>
          </a:bodyPr>
          <a:lstStyle/>
          <a:p>
            <a:pPr marL="0" indent="0">
              <a:buNone/>
            </a:pPr>
            <a:r>
              <a:rPr lang="ru-RU" i="1" dirty="0">
                <a:solidFill>
                  <a:srgbClr val="7030A0"/>
                </a:solidFill>
              </a:rPr>
              <a:t>Упражнения для обучения скользящему шагу</a:t>
            </a:r>
            <a:r>
              <a:rPr lang="ru-RU" i="1" dirty="0" smtClean="0">
                <a:solidFill>
                  <a:srgbClr val="7030A0"/>
                </a:solidFill>
              </a:rPr>
              <a:t>:</a:t>
            </a:r>
          </a:p>
          <a:p>
            <a:pPr marL="457200" indent="-457200">
              <a:buAutoNum type="arabicPeriod"/>
            </a:pPr>
            <a:r>
              <a:rPr lang="ru-RU" dirty="0" smtClean="0"/>
              <a:t>Пройти на лыжах ступающим шагом по прямой.</a:t>
            </a:r>
          </a:p>
          <a:p>
            <a:pPr marL="457200" indent="-457200">
              <a:buAutoNum type="arabicPeriod"/>
            </a:pPr>
            <a:r>
              <a:rPr lang="ru-RU" dirty="0" smtClean="0"/>
              <a:t>Ходьба вслед за воспитателем скользящим шагом.</a:t>
            </a:r>
          </a:p>
          <a:p>
            <a:pPr marL="457200" indent="-457200">
              <a:buAutoNum type="arabicPeriod"/>
            </a:pPr>
            <a:r>
              <a:rPr lang="ru-RU" dirty="0" smtClean="0"/>
              <a:t>Ходьба по лыжне попеременно то ступающим, то скользящим шагом.</a:t>
            </a:r>
          </a:p>
          <a:p>
            <a:pPr marL="457200" indent="-457200">
              <a:buFont typeface="Symbol" pitchFamily="18" charset="2"/>
              <a:buAutoNum type="arabicPeriod"/>
            </a:pPr>
            <a:r>
              <a:rPr lang="ru-RU" dirty="0"/>
              <a:t>Пройти приседая под </a:t>
            </a:r>
            <a:r>
              <a:rPr lang="ru-RU" dirty="0" smtClean="0"/>
              <a:t>воротцами, стараясь не сбить их. </a:t>
            </a:r>
          </a:p>
          <a:p>
            <a:pPr marL="457200" indent="-457200">
              <a:buFont typeface="Symbol" pitchFamily="18" charset="2"/>
              <a:buAutoNum type="arabicPeriod"/>
            </a:pPr>
            <a:r>
              <a:rPr lang="ru-RU" dirty="0" smtClean="0"/>
              <a:t>Ходьба по учебной лыжне (меняя темп передвижения по сигналу воспитателя) то в быстром, то в медленном темпе.</a:t>
            </a:r>
          </a:p>
          <a:p>
            <a:pPr marL="457200" indent="-457200">
              <a:buFont typeface="Symbol" pitchFamily="18" charset="2"/>
              <a:buAutoNum type="arabicPeriod"/>
            </a:pPr>
            <a:r>
              <a:rPr lang="ru-RU" dirty="0" smtClean="0"/>
              <a:t>Ходьба попеременно то скользящим, то ступающим шагом по учебной (закругленной) лыжне.</a:t>
            </a:r>
          </a:p>
          <a:p>
            <a:pPr marL="457200" indent="-457200">
              <a:buFont typeface="Symbol" pitchFamily="18" charset="2"/>
              <a:buAutoNum type="arabicPeriod"/>
            </a:pPr>
            <a:r>
              <a:rPr lang="ru-RU" dirty="0" smtClean="0"/>
              <a:t>Ходьба на лыжах на согнутых ногах.</a:t>
            </a:r>
          </a:p>
          <a:p>
            <a:pPr marL="457200" indent="-457200">
              <a:buFont typeface="Symbol" pitchFamily="18" charset="2"/>
              <a:buAutoNum type="arabicPeriod"/>
            </a:pPr>
            <a:r>
              <a:rPr lang="ru-RU" dirty="0" smtClean="0"/>
              <a:t>Отработка правильной координации рук и ног при ходьбе на лыжах.</a:t>
            </a:r>
          </a:p>
          <a:p>
            <a:pPr marL="457200" indent="-457200">
              <a:buFont typeface="Symbol" pitchFamily="18" charset="2"/>
              <a:buAutoNum type="arabicPeriod"/>
            </a:pPr>
            <a:r>
              <a:rPr lang="ru-RU" dirty="0" smtClean="0"/>
              <a:t>Ходьба на лыжах с одновременным перенесением  веса тела с одной ноги на другую удлиняя шаг.</a:t>
            </a:r>
          </a:p>
          <a:p>
            <a:pPr marL="457200" indent="-457200">
              <a:buFont typeface="Symbol" pitchFamily="18" charset="2"/>
              <a:buAutoNum type="arabicPeriod"/>
            </a:pPr>
            <a:r>
              <a:rPr lang="ru-RU" dirty="0"/>
              <a:t>Ходьба на лыжах </a:t>
            </a:r>
            <a:r>
              <a:rPr lang="ru-RU" dirty="0" smtClean="0"/>
              <a:t>со сложенными за спиной руками.</a:t>
            </a:r>
          </a:p>
          <a:p>
            <a:pPr marL="457200" indent="-457200">
              <a:buFont typeface="Symbol" pitchFamily="18" charset="2"/>
              <a:buAutoNum type="arabicPeriod"/>
            </a:pPr>
            <a:r>
              <a:rPr lang="ru-RU" dirty="0" smtClean="0"/>
              <a:t>Ритмическая ходьба на лыжах под звуки бубна.</a:t>
            </a:r>
          </a:p>
          <a:p>
            <a:pPr marL="457200" indent="-457200">
              <a:buFont typeface="Symbol" pitchFamily="18" charset="2"/>
              <a:buAutoNum type="arabicPeriod"/>
            </a:pPr>
            <a:r>
              <a:rPr lang="ru-RU" dirty="0" smtClean="0"/>
              <a:t>Ходьба по лыжне без палок сильно размахивая руками.</a:t>
            </a:r>
            <a:endParaRPr lang="ru-RU" dirty="0"/>
          </a:p>
        </p:txBody>
      </p:sp>
      <p:sp>
        <p:nvSpPr>
          <p:cNvPr id="3" name="Заголовок 2"/>
          <p:cNvSpPr>
            <a:spLocks noGrp="1"/>
          </p:cNvSpPr>
          <p:nvPr>
            <p:ph type="title"/>
          </p:nvPr>
        </p:nvSpPr>
        <p:spPr>
          <a:xfrm>
            <a:off x="179512" y="188640"/>
            <a:ext cx="8784976" cy="1080120"/>
          </a:xfrm>
        </p:spPr>
        <p:txBody>
          <a:bodyPr>
            <a:normAutofit/>
          </a:bodyPr>
          <a:lstStyle/>
          <a:p>
            <a:r>
              <a:rPr lang="ru-RU" sz="2400" dirty="0" smtClean="0">
                <a:solidFill>
                  <a:srgbClr val="FF0000"/>
                </a:solidFill>
              </a:rPr>
              <a:t>Упражнения</a:t>
            </a:r>
            <a:br>
              <a:rPr lang="ru-RU" sz="2400" dirty="0" smtClean="0">
                <a:solidFill>
                  <a:srgbClr val="FF0000"/>
                </a:solidFill>
              </a:rPr>
            </a:br>
            <a:r>
              <a:rPr lang="ru-RU" sz="2400" dirty="0" smtClean="0">
                <a:solidFill>
                  <a:srgbClr val="FF0000"/>
                </a:solidFill>
              </a:rPr>
              <a:t>для старших дошкольников</a:t>
            </a:r>
            <a:endParaRPr lang="ru-RU" sz="2400" dirty="0"/>
          </a:p>
        </p:txBody>
      </p:sp>
    </p:spTree>
    <p:extLst>
      <p:ext uri="{BB962C8B-B14F-4D97-AF65-F5344CB8AC3E}">
        <p14:creationId xmlns:p14="http://schemas.microsoft.com/office/powerpoint/2010/main" val="3614955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512" y="1196752"/>
            <a:ext cx="8784975" cy="4929411"/>
          </a:xfrm>
        </p:spPr>
        <p:txBody>
          <a:bodyPr>
            <a:normAutofit fontScale="92500"/>
          </a:bodyPr>
          <a:lstStyle/>
          <a:p>
            <a:pPr marL="0" indent="0">
              <a:buNone/>
            </a:pPr>
            <a:r>
              <a:rPr lang="ru-RU" dirty="0" smtClean="0"/>
              <a:t>1. Повороты </a:t>
            </a:r>
            <a:r>
              <a:rPr lang="ru-RU" dirty="0"/>
              <a:t>на месте вокруг пяток </a:t>
            </a:r>
            <a:r>
              <a:rPr lang="ru-RU" dirty="0" smtClean="0"/>
              <a:t>лыж.</a:t>
            </a:r>
          </a:p>
          <a:p>
            <a:pPr marL="0" indent="0">
              <a:buNone/>
            </a:pPr>
            <a:r>
              <a:rPr lang="ru-RU" dirty="0" smtClean="0"/>
              <a:t>2. Обойти стоящее на пути дерево делая поворот переступанием.</a:t>
            </a:r>
          </a:p>
          <a:p>
            <a:pPr marL="0" indent="0">
              <a:buNone/>
            </a:pPr>
            <a:r>
              <a:rPr lang="ru-RU" dirty="0" smtClean="0"/>
              <a:t>3. Передвижение на лыжах между флажками (стараясь не сбить их).</a:t>
            </a:r>
          </a:p>
          <a:p>
            <a:pPr marL="0" indent="0">
              <a:buNone/>
            </a:pPr>
            <a:r>
              <a:rPr lang="ru-RU" dirty="0" smtClean="0"/>
              <a:t>4. Передвижение по лыжне обходя лыжные палки, стоящие на расстоянии 2 м друг от друга.</a:t>
            </a:r>
          </a:p>
          <a:p>
            <a:pPr marL="0" indent="0">
              <a:buNone/>
            </a:pPr>
            <a:r>
              <a:rPr lang="ru-RU" dirty="0" smtClean="0"/>
              <a:t>5. Повороты на месте переступанием на 180 (затем на 360) в правую и левую сторону.</a:t>
            </a:r>
          </a:p>
          <a:p>
            <a:pPr marL="0" indent="0">
              <a:buNone/>
            </a:pPr>
            <a:r>
              <a:rPr lang="ru-RU" dirty="0" smtClean="0"/>
              <a:t>6. Ходьба по лыжне «змейкой» (поочередно обходя препятствия то справа, то слева)</a:t>
            </a:r>
          </a:p>
          <a:p>
            <a:pPr marL="0" indent="0">
              <a:buNone/>
            </a:pPr>
            <a:r>
              <a:rPr lang="ru-RU" dirty="0" smtClean="0"/>
              <a:t>7. Ходьба на лыжах по следу, оставленному воспитателем («звёздочка», «спираль»)</a:t>
            </a:r>
          </a:p>
          <a:p>
            <a:pPr marL="0" indent="0">
              <a:buNone/>
            </a:pPr>
            <a:r>
              <a:rPr lang="ru-RU" dirty="0" smtClean="0"/>
              <a:t>8. Ходьба </a:t>
            </a:r>
            <a:r>
              <a:rPr lang="ru-RU" dirty="0"/>
              <a:t>по </a:t>
            </a:r>
            <a:r>
              <a:rPr lang="ru-RU" dirty="0" smtClean="0"/>
              <a:t>лыжне, поворот вокруг флажка.</a:t>
            </a:r>
            <a:endParaRPr lang="ru-RU" dirty="0"/>
          </a:p>
        </p:txBody>
      </p:sp>
      <p:sp>
        <p:nvSpPr>
          <p:cNvPr id="3" name="Заголовок 2"/>
          <p:cNvSpPr>
            <a:spLocks noGrp="1"/>
          </p:cNvSpPr>
          <p:nvPr>
            <p:ph type="title"/>
          </p:nvPr>
        </p:nvSpPr>
        <p:spPr/>
        <p:txBody>
          <a:bodyPr>
            <a:normAutofit/>
          </a:bodyPr>
          <a:lstStyle/>
          <a:p>
            <a:r>
              <a:rPr lang="ru-RU" sz="2400" i="1" dirty="0">
                <a:solidFill>
                  <a:srgbClr val="7030A0"/>
                </a:solidFill>
                <a:latin typeface="+mn-lt"/>
              </a:rPr>
              <a:t>Упражнения для обучения поворотам:</a:t>
            </a:r>
            <a:endParaRPr lang="ru-RU" sz="2400" dirty="0">
              <a:latin typeface="+mn-lt"/>
            </a:endParaRPr>
          </a:p>
        </p:txBody>
      </p:sp>
    </p:spTree>
    <p:extLst>
      <p:ext uri="{BB962C8B-B14F-4D97-AF65-F5344CB8AC3E}">
        <p14:creationId xmlns:p14="http://schemas.microsoft.com/office/powerpoint/2010/main" val="267097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980728"/>
            <a:ext cx="8640959" cy="5145435"/>
          </a:xfrm>
        </p:spPr>
        <p:txBody>
          <a:bodyPr>
            <a:normAutofit/>
          </a:bodyPr>
          <a:lstStyle/>
          <a:p>
            <a:pPr marL="0" indent="0" algn="just">
              <a:buNone/>
            </a:pPr>
            <a:r>
              <a:rPr lang="ru-RU" dirty="0" smtClean="0"/>
              <a:t>1. Боковые </a:t>
            </a:r>
            <a:r>
              <a:rPr lang="ru-RU" dirty="0"/>
              <a:t>шаги </a:t>
            </a:r>
            <a:r>
              <a:rPr lang="ru-RU" dirty="0" smtClean="0"/>
              <a:t>на ровном месте в правую и левую сторону. </a:t>
            </a:r>
          </a:p>
          <a:p>
            <a:pPr marL="0" indent="0" algn="just">
              <a:buNone/>
            </a:pPr>
            <a:r>
              <a:rPr lang="ru-RU" dirty="0" smtClean="0"/>
              <a:t>2. Подняться на склон «лесенкой» поверн</a:t>
            </a:r>
            <a:r>
              <a:rPr lang="ru-RU" dirty="0"/>
              <a:t>увшись </a:t>
            </a:r>
            <a:r>
              <a:rPr lang="ru-RU" dirty="0" smtClean="0"/>
              <a:t> к склону сначала левым, затем правым боком.</a:t>
            </a:r>
          </a:p>
          <a:p>
            <a:pPr marL="0" indent="0" algn="just">
              <a:buNone/>
            </a:pPr>
            <a:r>
              <a:rPr lang="ru-RU" dirty="0" smtClean="0"/>
              <a:t>3. Подъём на слон «лесенкой».</a:t>
            </a:r>
          </a:p>
          <a:p>
            <a:pPr marL="0" indent="0" algn="just">
              <a:buNone/>
            </a:pPr>
            <a:r>
              <a:rPr lang="ru-RU" dirty="0" smtClean="0"/>
              <a:t>4. Имитация подъёма «ёлочкой» на ровном месте.</a:t>
            </a:r>
          </a:p>
          <a:p>
            <a:pPr marL="0" indent="0" algn="just">
              <a:buNone/>
            </a:pPr>
            <a:r>
              <a:rPr lang="ru-RU" dirty="0" smtClean="0"/>
              <a:t>5. </a:t>
            </a:r>
            <a:r>
              <a:rPr lang="ru-RU" dirty="0"/>
              <a:t>Имитация подъёма «ёлочкой» </a:t>
            </a:r>
            <a:r>
              <a:rPr lang="ru-RU" dirty="0" smtClean="0"/>
              <a:t>по следу, оставленному воспитателем.</a:t>
            </a:r>
          </a:p>
          <a:p>
            <a:pPr marL="0" indent="0" algn="just">
              <a:buNone/>
            </a:pPr>
            <a:r>
              <a:rPr lang="ru-RU" dirty="0" smtClean="0"/>
              <a:t>6. Подъём </a:t>
            </a:r>
            <a:r>
              <a:rPr lang="ru-RU" dirty="0"/>
              <a:t>«ёлочкой</a:t>
            </a:r>
            <a:r>
              <a:rPr lang="ru-RU" dirty="0" smtClean="0"/>
              <a:t>» на пологий склон.</a:t>
            </a:r>
          </a:p>
          <a:p>
            <a:pPr marL="0" indent="0" algn="just">
              <a:buNone/>
            </a:pPr>
            <a:r>
              <a:rPr lang="ru-RU" dirty="0" smtClean="0"/>
              <a:t>7. </a:t>
            </a:r>
            <a:r>
              <a:rPr lang="ru-RU" dirty="0"/>
              <a:t>Подъём «ёлочкой» </a:t>
            </a:r>
            <a:r>
              <a:rPr lang="ru-RU" dirty="0" smtClean="0"/>
              <a:t>ускоряя темп передвижения.</a:t>
            </a:r>
          </a:p>
          <a:p>
            <a:pPr marL="0" indent="0">
              <a:buNone/>
            </a:pPr>
            <a:endParaRPr lang="ru-RU" dirty="0"/>
          </a:p>
          <a:p>
            <a:pPr marL="0" indent="0">
              <a:buNone/>
            </a:pPr>
            <a:r>
              <a:rPr lang="ru-RU" dirty="0" smtClean="0"/>
              <a:t> </a:t>
            </a:r>
            <a:endParaRPr lang="ru-RU" dirty="0"/>
          </a:p>
        </p:txBody>
      </p:sp>
      <p:sp>
        <p:nvSpPr>
          <p:cNvPr id="3" name="Заголовок 2"/>
          <p:cNvSpPr>
            <a:spLocks noGrp="1"/>
          </p:cNvSpPr>
          <p:nvPr>
            <p:ph type="title"/>
          </p:nvPr>
        </p:nvSpPr>
        <p:spPr>
          <a:xfrm>
            <a:off x="323528" y="116632"/>
            <a:ext cx="8363272" cy="1152128"/>
          </a:xfrm>
        </p:spPr>
        <p:txBody>
          <a:bodyPr>
            <a:normAutofit/>
          </a:bodyPr>
          <a:lstStyle/>
          <a:p>
            <a:r>
              <a:rPr lang="ru-RU" sz="2800" i="1" dirty="0">
                <a:solidFill>
                  <a:srgbClr val="7030A0"/>
                </a:solidFill>
                <a:latin typeface="+mn-lt"/>
              </a:rPr>
              <a:t>Упражнения для обучения подъёмам:</a:t>
            </a:r>
            <a:endParaRPr lang="ru-RU" sz="2800" dirty="0">
              <a:latin typeface="+mn-lt"/>
            </a:endParaRPr>
          </a:p>
        </p:txBody>
      </p:sp>
    </p:spTree>
    <p:extLst>
      <p:ext uri="{BB962C8B-B14F-4D97-AF65-F5344CB8AC3E}">
        <p14:creationId xmlns:p14="http://schemas.microsoft.com/office/powerpoint/2010/main" val="36549238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908720"/>
            <a:ext cx="8712967" cy="5217443"/>
          </a:xfrm>
        </p:spPr>
        <p:txBody>
          <a:bodyPr>
            <a:normAutofit fontScale="85000" lnSpcReduction="10000"/>
          </a:bodyPr>
          <a:lstStyle/>
          <a:p>
            <a:pPr marL="457200" indent="-457200" algn="just">
              <a:buAutoNum type="arabicPeriod"/>
            </a:pPr>
            <a:r>
              <a:rPr lang="ru-RU" dirty="0" smtClean="0">
                <a:solidFill>
                  <a:srgbClr val="002060"/>
                </a:solidFill>
              </a:rPr>
              <a:t>Спуск со </a:t>
            </a:r>
            <a:r>
              <a:rPr lang="ru-RU" dirty="0">
                <a:solidFill>
                  <a:srgbClr val="002060"/>
                </a:solidFill>
              </a:rPr>
              <a:t>склона в основной стойке</a:t>
            </a:r>
            <a:r>
              <a:rPr lang="ru-RU" dirty="0" smtClean="0">
                <a:solidFill>
                  <a:srgbClr val="002060"/>
                </a:solidFill>
              </a:rPr>
              <a:t>.</a:t>
            </a:r>
          </a:p>
          <a:p>
            <a:pPr marL="457200" indent="-457200" algn="just">
              <a:buAutoNum type="arabicPeriod"/>
            </a:pPr>
            <a:r>
              <a:rPr lang="ru-RU" dirty="0">
                <a:solidFill>
                  <a:srgbClr val="002060"/>
                </a:solidFill>
              </a:rPr>
              <a:t>Спуск со </a:t>
            </a:r>
            <a:r>
              <a:rPr lang="ru-RU" dirty="0" smtClean="0">
                <a:solidFill>
                  <a:srgbClr val="002060"/>
                </a:solidFill>
              </a:rPr>
              <a:t>склона до ориентира.</a:t>
            </a:r>
          </a:p>
          <a:p>
            <a:pPr marL="457200" indent="-457200" algn="just">
              <a:buAutoNum type="arabicPeriod"/>
            </a:pPr>
            <a:r>
              <a:rPr lang="ru-RU" dirty="0">
                <a:solidFill>
                  <a:srgbClr val="002060"/>
                </a:solidFill>
              </a:rPr>
              <a:t>Спуск со </a:t>
            </a:r>
            <a:r>
              <a:rPr lang="ru-RU" dirty="0" smtClean="0">
                <a:solidFill>
                  <a:srgbClr val="002060"/>
                </a:solidFill>
              </a:rPr>
              <a:t>склона мягко пружиня ноги.</a:t>
            </a:r>
          </a:p>
          <a:p>
            <a:pPr marL="457200" indent="-457200" algn="just">
              <a:buAutoNum type="arabicPeriod"/>
            </a:pPr>
            <a:r>
              <a:rPr lang="ru-RU" dirty="0">
                <a:solidFill>
                  <a:srgbClr val="002060"/>
                </a:solidFill>
              </a:rPr>
              <a:t>Спуск со </a:t>
            </a:r>
            <a:r>
              <a:rPr lang="ru-RU" dirty="0" smtClean="0">
                <a:solidFill>
                  <a:srgbClr val="002060"/>
                </a:solidFill>
              </a:rPr>
              <a:t>склона соблюдая определенные интервалы.</a:t>
            </a:r>
          </a:p>
          <a:p>
            <a:pPr marL="457200" indent="-457200" algn="just">
              <a:buAutoNum type="arabicPeriod"/>
            </a:pPr>
            <a:r>
              <a:rPr lang="ru-RU" dirty="0">
                <a:solidFill>
                  <a:srgbClr val="002060"/>
                </a:solidFill>
              </a:rPr>
              <a:t>Спуск </a:t>
            </a:r>
            <a:r>
              <a:rPr lang="ru-RU" dirty="0" smtClean="0">
                <a:solidFill>
                  <a:srgbClr val="002060"/>
                </a:solidFill>
              </a:rPr>
              <a:t>в воротца, образованные лыжными палками.</a:t>
            </a:r>
          </a:p>
          <a:p>
            <a:pPr marL="457200" indent="-457200" algn="just">
              <a:buAutoNum type="arabicPeriod"/>
            </a:pPr>
            <a:r>
              <a:rPr lang="ru-RU" dirty="0" smtClean="0">
                <a:solidFill>
                  <a:srgbClr val="002060"/>
                </a:solidFill>
              </a:rPr>
              <a:t>Свободный спуск.</a:t>
            </a:r>
          </a:p>
          <a:p>
            <a:pPr marL="457200" indent="-457200" algn="just">
              <a:buAutoNum type="arabicPeriod"/>
            </a:pPr>
            <a:r>
              <a:rPr lang="ru-RU" dirty="0" smtClean="0">
                <a:solidFill>
                  <a:srgbClr val="002060"/>
                </a:solidFill>
              </a:rPr>
              <a:t>Спуск с поворотом и переступанием лыж в правую или левую сторону.</a:t>
            </a:r>
          </a:p>
          <a:p>
            <a:pPr marL="457200" indent="-457200" algn="just">
              <a:buAutoNum type="arabicPeriod"/>
            </a:pPr>
            <a:r>
              <a:rPr lang="ru-RU" dirty="0" smtClean="0">
                <a:solidFill>
                  <a:srgbClr val="002060"/>
                </a:solidFill>
              </a:rPr>
              <a:t>Спуск группой (4-5 детей) взявшись за руки.</a:t>
            </a:r>
          </a:p>
          <a:p>
            <a:pPr marL="457200" indent="-457200" algn="just">
              <a:buAutoNum type="arabicPeriod"/>
            </a:pPr>
            <a:r>
              <a:rPr lang="ru-RU" dirty="0" smtClean="0">
                <a:solidFill>
                  <a:srgbClr val="002060"/>
                </a:solidFill>
              </a:rPr>
              <a:t>Спуск со склона низко присев.</a:t>
            </a:r>
          </a:p>
          <a:p>
            <a:pPr marL="457200" indent="-457200" algn="just">
              <a:buAutoNum type="arabicPeriod"/>
            </a:pPr>
            <a:r>
              <a:rPr lang="ru-RU" dirty="0" smtClean="0">
                <a:solidFill>
                  <a:srgbClr val="002060"/>
                </a:solidFill>
              </a:rPr>
              <a:t>Спуск вдвоём держась за руки.</a:t>
            </a:r>
          </a:p>
          <a:p>
            <a:pPr marL="457200" indent="-457200" algn="just">
              <a:buAutoNum type="arabicPeriod"/>
            </a:pPr>
            <a:r>
              <a:rPr lang="ru-RU" dirty="0" smtClean="0">
                <a:solidFill>
                  <a:srgbClr val="002060"/>
                </a:solidFill>
              </a:rPr>
              <a:t>Спускаясь перекладывать из руки в руку перед собой и за спиной какой-нибудь предмет.</a:t>
            </a:r>
          </a:p>
          <a:p>
            <a:pPr marL="457200" indent="-457200" algn="just">
              <a:buAutoNum type="arabicPeriod"/>
            </a:pPr>
            <a:r>
              <a:rPr lang="ru-RU" dirty="0">
                <a:solidFill>
                  <a:srgbClr val="002060"/>
                </a:solidFill>
              </a:rPr>
              <a:t>Спуск </a:t>
            </a:r>
            <a:r>
              <a:rPr lang="ru-RU" dirty="0" smtClean="0">
                <a:solidFill>
                  <a:srgbClr val="002060"/>
                </a:solidFill>
              </a:rPr>
              <a:t>вдвоём перебрасывая друг другу предмет (мяч, мешочек с песком).</a:t>
            </a:r>
          </a:p>
          <a:p>
            <a:pPr marL="457200" indent="-457200" algn="just">
              <a:buAutoNum type="arabicPeriod"/>
            </a:pPr>
            <a:r>
              <a:rPr lang="ru-RU" dirty="0" smtClean="0">
                <a:solidFill>
                  <a:srgbClr val="002060"/>
                </a:solidFill>
              </a:rPr>
              <a:t>Спускаясь со склона, ребёнок старается попасть снежком в подвешенный обруч.</a:t>
            </a:r>
            <a:endParaRPr lang="ru-RU" dirty="0"/>
          </a:p>
        </p:txBody>
      </p:sp>
      <p:sp>
        <p:nvSpPr>
          <p:cNvPr id="3" name="Заголовок 2"/>
          <p:cNvSpPr>
            <a:spLocks noGrp="1"/>
          </p:cNvSpPr>
          <p:nvPr>
            <p:ph type="title"/>
          </p:nvPr>
        </p:nvSpPr>
        <p:spPr/>
        <p:txBody>
          <a:bodyPr>
            <a:normAutofit/>
          </a:bodyPr>
          <a:lstStyle/>
          <a:p>
            <a:r>
              <a:rPr lang="ru-RU" sz="2400" i="1" dirty="0">
                <a:solidFill>
                  <a:srgbClr val="7030A0"/>
                </a:solidFill>
                <a:latin typeface="+mn-lt"/>
              </a:rPr>
              <a:t>Упражнения для обучения спускам со склона:</a:t>
            </a:r>
            <a:r>
              <a:rPr lang="ru-RU" i="1" dirty="0">
                <a:solidFill>
                  <a:srgbClr val="7030A0"/>
                </a:solidFill>
              </a:rPr>
              <a:t/>
            </a:r>
            <a:br>
              <a:rPr lang="ru-RU" i="1" dirty="0">
                <a:solidFill>
                  <a:srgbClr val="7030A0"/>
                </a:solidFill>
              </a:rPr>
            </a:br>
            <a:endParaRPr lang="ru-RU" dirty="0"/>
          </a:p>
        </p:txBody>
      </p:sp>
    </p:spTree>
    <p:extLst>
      <p:ext uri="{BB962C8B-B14F-4D97-AF65-F5344CB8AC3E}">
        <p14:creationId xmlns:p14="http://schemas.microsoft.com/office/powerpoint/2010/main" val="14328135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484784"/>
            <a:ext cx="8640959" cy="4641379"/>
          </a:xfrm>
        </p:spPr>
        <p:txBody>
          <a:bodyPr>
            <a:normAutofit/>
          </a:bodyPr>
          <a:lstStyle/>
          <a:p>
            <a:pPr marL="0" indent="0">
              <a:buNone/>
            </a:pPr>
            <a:r>
              <a:rPr lang="ru-RU" dirty="0" smtClean="0"/>
              <a:t>«Кто лучше </a:t>
            </a:r>
            <a:r>
              <a:rPr lang="ru-RU" dirty="0" err="1" smtClean="0"/>
              <a:t>проскользит</a:t>
            </a:r>
            <a:r>
              <a:rPr lang="ru-RU" dirty="0" smtClean="0"/>
              <a:t>»</a:t>
            </a:r>
          </a:p>
          <a:p>
            <a:pPr marL="0" indent="0">
              <a:buNone/>
            </a:pPr>
            <a:r>
              <a:rPr lang="ru-RU" dirty="0" smtClean="0"/>
              <a:t>«Кто дальше»</a:t>
            </a:r>
          </a:p>
          <a:p>
            <a:pPr marL="0" indent="0">
              <a:buNone/>
            </a:pPr>
            <a:r>
              <a:rPr lang="ru-RU" dirty="0" smtClean="0"/>
              <a:t>«Через воротца»</a:t>
            </a:r>
          </a:p>
          <a:p>
            <a:pPr marL="0" indent="0">
              <a:buNone/>
            </a:pPr>
            <a:r>
              <a:rPr lang="ru-RU" dirty="0" smtClean="0"/>
              <a:t>«Догони меня»</a:t>
            </a:r>
          </a:p>
          <a:p>
            <a:pPr marL="0" indent="0">
              <a:buNone/>
            </a:pPr>
            <a:r>
              <a:rPr lang="ru-RU" dirty="0" smtClean="0"/>
              <a:t>«Бег на одной лыже»</a:t>
            </a:r>
          </a:p>
          <a:p>
            <a:pPr marL="0" indent="0">
              <a:buNone/>
            </a:pPr>
            <a:r>
              <a:rPr lang="ru-RU" dirty="0" smtClean="0"/>
              <a:t>«Лыжные дуэты»</a:t>
            </a:r>
          </a:p>
          <a:p>
            <a:pPr marL="0" indent="0">
              <a:buNone/>
            </a:pPr>
            <a:r>
              <a:rPr lang="ru-RU" dirty="0" smtClean="0"/>
              <a:t>«Лыжные буксиры»</a:t>
            </a:r>
          </a:p>
          <a:p>
            <a:pPr marL="0" indent="0">
              <a:buNone/>
            </a:pPr>
            <a:r>
              <a:rPr lang="ru-RU" dirty="0" smtClean="0"/>
              <a:t>Эстафета-биатлон</a:t>
            </a:r>
          </a:p>
          <a:p>
            <a:pPr marL="0" indent="0">
              <a:buNone/>
            </a:pPr>
            <a:r>
              <a:rPr lang="ru-RU" dirty="0" smtClean="0"/>
              <a:t>«На места»</a:t>
            </a:r>
            <a:endParaRPr lang="ru-RU" dirty="0"/>
          </a:p>
        </p:txBody>
      </p:sp>
      <p:sp>
        <p:nvSpPr>
          <p:cNvPr id="3" name="Заголовок 2"/>
          <p:cNvSpPr>
            <a:spLocks noGrp="1"/>
          </p:cNvSpPr>
          <p:nvPr>
            <p:ph type="title"/>
          </p:nvPr>
        </p:nvSpPr>
        <p:spPr/>
        <p:txBody>
          <a:bodyPr/>
          <a:lstStyle/>
          <a:p>
            <a:r>
              <a:rPr lang="ru-RU" dirty="0">
                <a:solidFill>
                  <a:srgbClr val="FF0000"/>
                </a:solidFill>
              </a:rPr>
              <a:t>Подвижные игры</a:t>
            </a:r>
            <a:endParaRPr lang="ru-RU" dirty="0"/>
          </a:p>
        </p:txBody>
      </p:sp>
    </p:spTree>
    <p:extLst>
      <p:ext uri="{BB962C8B-B14F-4D97-AF65-F5344CB8AC3E}">
        <p14:creationId xmlns:p14="http://schemas.microsoft.com/office/powerpoint/2010/main" val="3670857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normAutofit/>
          </a:bodyPr>
          <a:lstStyle/>
          <a:p>
            <a:r>
              <a:rPr lang="ru-RU" sz="6000" dirty="0" smtClean="0">
                <a:solidFill>
                  <a:srgbClr val="7030A0"/>
                </a:solidFill>
              </a:rPr>
              <a:t>Спасибо за внимание!</a:t>
            </a:r>
            <a:endParaRPr lang="ru-RU" sz="6000" dirty="0">
              <a:solidFill>
                <a:srgbClr val="7030A0"/>
              </a:solidFill>
            </a:endParaRPr>
          </a:p>
        </p:txBody>
      </p:sp>
      <p:sp>
        <p:nvSpPr>
          <p:cNvPr id="5" name="Подзаголовок 4"/>
          <p:cNvSpPr>
            <a:spLocks noGrp="1"/>
          </p:cNvSpPr>
          <p:nvPr>
            <p:ph type="subTitle" idx="1"/>
          </p:nvPr>
        </p:nvSpPr>
        <p:spPr/>
        <p:txBody>
          <a:bodyPr/>
          <a:lstStyle/>
          <a:p>
            <a:endParaRPr lang="ru-RU"/>
          </a:p>
        </p:txBody>
      </p:sp>
    </p:spTree>
    <p:extLst>
      <p:ext uri="{BB962C8B-B14F-4D97-AF65-F5344CB8AC3E}">
        <p14:creationId xmlns:p14="http://schemas.microsoft.com/office/powerpoint/2010/main" val="1706184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323529" y="1124744"/>
            <a:ext cx="8568952" cy="5001419"/>
          </a:xfrm>
        </p:spPr>
        <p:txBody>
          <a:bodyPr/>
          <a:lstStyle/>
          <a:p>
            <a:pPr algn="just"/>
            <a:r>
              <a:rPr lang="ru-RU" dirty="0" smtClean="0"/>
              <a:t>Дети очень любят </a:t>
            </a:r>
            <a:r>
              <a:rPr lang="ru-RU" dirty="0" smtClean="0"/>
              <a:t>кататься на </a:t>
            </a:r>
            <a:r>
              <a:rPr lang="ru-RU" dirty="0" smtClean="0"/>
              <a:t>санках. Даже </a:t>
            </a:r>
            <a:r>
              <a:rPr lang="ru-RU" dirty="0" smtClean="0">
                <a:solidFill>
                  <a:srgbClr val="FF0000"/>
                </a:solidFill>
              </a:rPr>
              <a:t>1,5-2</a:t>
            </a:r>
            <a:r>
              <a:rPr lang="ru-RU" dirty="0" smtClean="0"/>
              <a:t> летний ребёнок испытывает большую радость, когда его катает взрослый. </a:t>
            </a:r>
            <a:r>
              <a:rPr lang="ru-RU" dirty="0" smtClean="0">
                <a:solidFill>
                  <a:srgbClr val="FF0000"/>
                </a:solidFill>
              </a:rPr>
              <a:t>3-4летние</a:t>
            </a:r>
            <a:r>
              <a:rPr lang="ru-RU" dirty="0" smtClean="0"/>
              <a:t> дети уже сами возят санки за шнур, катают кукол, снег, друг друга, спускаются с невысоких гор. Дошкольники этого возраста обычно сидят на санках, положив ноги на сиденье. Вначале малыши спускаются с горы при помощи воспитателя , затем самостоятельно. Воспитатель приучает детей после спуска быстро вставать  и отводить санки в сторону. Возить санки с горы надо по краю ската, по специально отведенной для этого дорожке, где рядом с ней делается лестница из снега.</a:t>
            </a:r>
          </a:p>
          <a:p>
            <a:r>
              <a:rPr lang="ru-RU" dirty="0" smtClean="0"/>
              <a:t>Катание с горы необходимо сочетать с катанием на санках на ровном месте.</a:t>
            </a:r>
          </a:p>
          <a:p>
            <a:endParaRPr lang="ru-RU" dirty="0"/>
          </a:p>
        </p:txBody>
      </p:sp>
      <p:sp>
        <p:nvSpPr>
          <p:cNvPr id="4" name="Заголовок 3"/>
          <p:cNvSpPr>
            <a:spLocks noGrp="1"/>
          </p:cNvSpPr>
          <p:nvPr>
            <p:ph type="title"/>
          </p:nvPr>
        </p:nvSpPr>
        <p:spPr>
          <a:xfrm>
            <a:off x="755576" y="338328"/>
            <a:ext cx="7931224" cy="714408"/>
          </a:xfrm>
        </p:spPr>
        <p:txBody>
          <a:bodyPr>
            <a:normAutofit fontScale="90000"/>
          </a:bodyPr>
          <a:lstStyle/>
          <a:p>
            <a:r>
              <a:rPr lang="ru-RU" dirty="0" smtClean="0"/>
              <a:t>Методические рекомендации:</a:t>
            </a:r>
            <a:br>
              <a:rPr lang="ru-RU" dirty="0" smtClean="0"/>
            </a:br>
            <a:endParaRPr lang="ru-RU" dirty="0"/>
          </a:p>
        </p:txBody>
      </p:sp>
    </p:spTree>
    <p:extLst>
      <p:ext uri="{BB962C8B-B14F-4D97-AF65-F5344CB8AC3E}">
        <p14:creationId xmlns:p14="http://schemas.microsoft.com/office/powerpoint/2010/main" val="3173161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a:p>
        </p:txBody>
      </p:sp>
      <p:sp>
        <p:nvSpPr>
          <p:cNvPr id="5" name="Объект 4"/>
          <p:cNvSpPr>
            <a:spLocks noGrp="1"/>
          </p:cNvSpPr>
          <p:nvPr>
            <p:ph idx="1"/>
          </p:nvPr>
        </p:nvSpPr>
        <p:spPr>
          <a:xfrm>
            <a:off x="467544" y="836712"/>
            <a:ext cx="8424936" cy="4752528"/>
          </a:xfrm>
        </p:spPr>
        <p:txBody>
          <a:bodyPr>
            <a:normAutofit/>
          </a:bodyPr>
          <a:lstStyle/>
          <a:p>
            <a:pPr algn="just"/>
            <a:r>
              <a:rPr lang="ru-RU" sz="4000" dirty="0" smtClean="0"/>
              <a:t>Для детей </a:t>
            </a:r>
            <a:r>
              <a:rPr lang="ru-RU" sz="4000" dirty="0" smtClean="0">
                <a:solidFill>
                  <a:srgbClr val="FF0000"/>
                </a:solidFill>
              </a:rPr>
              <a:t>старших групп </a:t>
            </a:r>
            <a:r>
              <a:rPr lang="ru-RU" sz="4000" dirty="0" smtClean="0"/>
              <a:t>уже доступны более сложные действия, которые требуют  большой ловкости и координации движений и воспитывают смелость и решительность.</a:t>
            </a:r>
            <a:endParaRPr lang="ru-RU" sz="4000" dirty="0"/>
          </a:p>
        </p:txBody>
      </p:sp>
    </p:spTree>
    <p:extLst>
      <p:ext uri="{BB962C8B-B14F-4D97-AF65-F5344CB8AC3E}">
        <p14:creationId xmlns:p14="http://schemas.microsoft.com/office/powerpoint/2010/main" val="941482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395537" y="1268760"/>
            <a:ext cx="7884864" cy="4857403"/>
          </a:xfrm>
        </p:spPr>
        <p:txBody>
          <a:bodyPr>
            <a:normAutofit fontScale="92500" lnSpcReduction="10000"/>
          </a:bodyPr>
          <a:lstStyle/>
          <a:p>
            <a:pPr marL="0" indent="0" algn="just">
              <a:buNone/>
            </a:pPr>
            <a:r>
              <a:rPr lang="ru-RU" dirty="0" smtClean="0"/>
              <a:t>1. С широкой естественной горы дети могут спускаться по нескольку человек одновременно, расстояние между ними должно быть не менее 3 м.</a:t>
            </a:r>
          </a:p>
          <a:p>
            <a:pPr marL="0" indent="0" algn="just">
              <a:buNone/>
            </a:pPr>
            <a:r>
              <a:rPr lang="ru-RU" dirty="0" smtClean="0"/>
              <a:t>2. Повороты дети выполняют спускаясь с горы по одному.</a:t>
            </a:r>
          </a:p>
          <a:p>
            <a:pPr marL="0" indent="0" algn="just">
              <a:buNone/>
            </a:pPr>
            <a:r>
              <a:rPr lang="ru-RU" dirty="0" smtClean="0"/>
              <a:t>3. С искусственной горы дети катаются по одному.</a:t>
            </a:r>
          </a:p>
          <a:p>
            <a:pPr marL="0" indent="0" algn="just">
              <a:buNone/>
            </a:pPr>
            <a:r>
              <a:rPr lang="ru-RU" dirty="0" smtClean="0"/>
              <a:t>4. После спуска необходимо быстро встать и отвезти санки в сторону, чтобы сразу же спуск с горы смог начать другой.</a:t>
            </a:r>
          </a:p>
          <a:p>
            <a:pPr marL="0" indent="0" algn="just">
              <a:buNone/>
            </a:pPr>
            <a:r>
              <a:rPr lang="ru-RU" dirty="0" smtClean="0"/>
              <a:t>5. Спускаться можно только тогда, когда скат уже пустой.</a:t>
            </a:r>
          </a:p>
          <a:p>
            <a:pPr marL="0" indent="0" algn="just">
              <a:buNone/>
            </a:pPr>
            <a:r>
              <a:rPr lang="ru-RU" dirty="0" smtClean="0"/>
              <a:t>6. Подниматься в гору надо с края ската, чтобы не мешать другим детям. Воспитатель указывает место подъема и отмечает его кеглями.</a:t>
            </a:r>
          </a:p>
          <a:p>
            <a:pPr marL="0" indent="0" algn="just">
              <a:buNone/>
            </a:pPr>
            <a:r>
              <a:rPr lang="ru-RU" dirty="0" smtClean="0"/>
              <a:t>7. Воспитатель находится на горе, внимательно следит за поведением детей и требует строго придерживаться правил движения.</a:t>
            </a:r>
          </a:p>
          <a:p>
            <a:pPr marL="0" indent="0">
              <a:buNone/>
            </a:pPr>
            <a:endParaRPr lang="ru-RU" dirty="0"/>
          </a:p>
        </p:txBody>
      </p:sp>
      <p:sp>
        <p:nvSpPr>
          <p:cNvPr id="4" name="Заголовок 3"/>
          <p:cNvSpPr>
            <a:spLocks noGrp="1"/>
          </p:cNvSpPr>
          <p:nvPr>
            <p:ph type="title"/>
          </p:nvPr>
        </p:nvSpPr>
        <p:spPr>
          <a:xfrm>
            <a:off x="467544" y="338328"/>
            <a:ext cx="8219256" cy="858424"/>
          </a:xfrm>
        </p:spPr>
        <p:txBody>
          <a:bodyPr>
            <a:normAutofit fontScale="90000"/>
          </a:bodyPr>
          <a:lstStyle/>
          <a:p>
            <a:r>
              <a:rPr lang="ru-RU" dirty="0" smtClean="0">
                <a:solidFill>
                  <a:srgbClr val="FF0000"/>
                </a:solidFill>
              </a:rPr>
              <a:t>Правила катания на санках:</a:t>
            </a:r>
            <a:r>
              <a:rPr lang="ru-RU" dirty="0" smtClean="0"/>
              <a:t/>
            </a:r>
            <a:br>
              <a:rPr lang="ru-RU" dirty="0" smtClean="0"/>
            </a:br>
            <a:endParaRPr lang="ru-RU" dirty="0"/>
          </a:p>
        </p:txBody>
      </p:sp>
    </p:spTree>
    <p:extLst>
      <p:ext uri="{BB962C8B-B14F-4D97-AF65-F5344CB8AC3E}">
        <p14:creationId xmlns:p14="http://schemas.microsoft.com/office/powerpoint/2010/main" val="4191250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323528" y="1628800"/>
            <a:ext cx="8568951" cy="4497363"/>
          </a:xfrm>
        </p:spPr>
        <p:txBody>
          <a:bodyPr>
            <a:normAutofit lnSpcReduction="10000"/>
          </a:bodyPr>
          <a:lstStyle/>
          <a:p>
            <a:pPr marL="457200" indent="-457200">
              <a:buAutoNum type="arabicPeriod"/>
            </a:pPr>
            <a:r>
              <a:rPr lang="ru-RU" dirty="0" smtClean="0"/>
              <a:t>Везти санки поочередно то правой, то левой рукой.</a:t>
            </a:r>
          </a:p>
          <a:p>
            <a:pPr marL="457200" indent="-457200">
              <a:buAutoNum type="arabicPeriod"/>
            </a:pPr>
            <a:r>
              <a:rPr lang="ru-RU" dirty="0"/>
              <a:t>Везти </a:t>
            </a:r>
            <a:r>
              <a:rPr lang="ru-RU" dirty="0" smtClean="0"/>
              <a:t>санки обеими руками.</a:t>
            </a:r>
          </a:p>
          <a:p>
            <a:pPr marL="457200" indent="-457200">
              <a:buAutoNum type="arabicPeriod"/>
            </a:pPr>
            <a:r>
              <a:rPr lang="ru-RU" dirty="0"/>
              <a:t>Везти </a:t>
            </a:r>
            <a:r>
              <a:rPr lang="ru-RU" dirty="0" smtClean="0"/>
              <a:t>санки, перевозя на них легкий предмет или игрушку.</a:t>
            </a:r>
          </a:p>
          <a:p>
            <a:pPr marL="457200" indent="-457200">
              <a:buAutoNum type="arabicPeriod"/>
            </a:pPr>
            <a:r>
              <a:rPr lang="ru-RU" dirty="0" smtClean="0"/>
              <a:t>Толкать санки вперёд следуя за ними.</a:t>
            </a:r>
          </a:p>
          <a:p>
            <a:pPr marL="457200" indent="-457200">
              <a:buAutoNum type="arabicPeriod"/>
            </a:pPr>
            <a:r>
              <a:rPr lang="ru-RU" dirty="0" smtClean="0"/>
              <a:t>Катать друг друга.</a:t>
            </a:r>
          </a:p>
          <a:p>
            <a:pPr marL="457200" indent="-457200">
              <a:buAutoNum type="arabicPeriod"/>
            </a:pPr>
            <a:r>
              <a:rPr lang="ru-RU" dirty="0" smtClean="0"/>
              <a:t>Двое детей везут санки, на которых сидит один ребёнок.</a:t>
            </a:r>
          </a:p>
          <a:p>
            <a:pPr marL="457200" indent="-457200">
              <a:buAutoNum type="arabicPeriod"/>
            </a:pPr>
            <a:r>
              <a:rPr lang="ru-RU" dirty="0" smtClean="0"/>
              <a:t>Взбираться на гору везя за собой санки.</a:t>
            </a:r>
          </a:p>
          <a:p>
            <a:pPr marL="457200" indent="-457200">
              <a:buAutoNum type="arabicPeriod"/>
            </a:pPr>
            <a:r>
              <a:rPr lang="ru-RU" dirty="0" smtClean="0"/>
              <a:t>Спуск с горы сидя на санках, ноги на полозьях.</a:t>
            </a:r>
          </a:p>
          <a:p>
            <a:pPr marL="457200" indent="-457200">
              <a:buAutoNum type="arabicPeriod"/>
            </a:pPr>
            <a:r>
              <a:rPr lang="ru-RU" dirty="0"/>
              <a:t>Спуск с </a:t>
            </a:r>
            <a:r>
              <a:rPr lang="ru-RU" dirty="0" smtClean="0"/>
              <a:t>невысокой горы управляя санками.</a:t>
            </a:r>
          </a:p>
          <a:p>
            <a:pPr marL="457200" indent="-457200">
              <a:buAutoNum type="arabicPeriod"/>
            </a:pPr>
            <a:r>
              <a:rPr lang="ru-RU" dirty="0" smtClean="0"/>
              <a:t>Спуск с горы тормозя ногами.</a:t>
            </a:r>
          </a:p>
          <a:p>
            <a:pPr marL="457200" indent="-457200">
              <a:buAutoNum type="arabicPeriod"/>
            </a:pPr>
            <a:r>
              <a:rPr lang="ru-RU" dirty="0"/>
              <a:t>Спуск с невысокой </a:t>
            </a:r>
            <a:r>
              <a:rPr lang="ru-RU" dirty="0" smtClean="0"/>
              <a:t>горы проезжая воротца.</a:t>
            </a:r>
            <a:endParaRPr lang="ru-RU" dirty="0"/>
          </a:p>
        </p:txBody>
      </p:sp>
      <p:sp>
        <p:nvSpPr>
          <p:cNvPr id="4" name="Заголовок 3"/>
          <p:cNvSpPr>
            <a:spLocks noGrp="1"/>
          </p:cNvSpPr>
          <p:nvPr>
            <p:ph type="title"/>
          </p:nvPr>
        </p:nvSpPr>
        <p:spPr/>
        <p:txBody>
          <a:bodyPr>
            <a:normAutofit/>
          </a:bodyPr>
          <a:lstStyle/>
          <a:p>
            <a:r>
              <a:rPr lang="ru-RU" sz="2800" dirty="0" smtClean="0">
                <a:solidFill>
                  <a:srgbClr val="FF0000"/>
                </a:solidFill>
              </a:rPr>
              <a:t>Упражнения</a:t>
            </a:r>
            <a:br>
              <a:rPr lang="ru-RU" sz="2800" dirty="0" smtClean="0">
                <a:solidFill>
                  <a:srgbClr val="FF0000"/>
                </a:solidFill>
              </a:rPr>
            </a:br>
            <a:r>
              <a:rPr lang="ru-RU" sz="2800" dirty="0" smtClean="0">
                <a:solidFill>
                  <a:srgbClr val="FF0000"/>
                </a:solidFill>
              </a:rPr>
              <a:t>для младших дошкольников</a:t>
            </a:r>
            <a:endParaRPr lang="ru-RU" sz="2800" dirty="0">
              <a:solidFill>
                <a:srgbClr val="FF0000"/>
              </a:solidFill>
            </a:endParaRPr>
          </a:p>
        </p:txBody>
      </p:sp>
    </p:spTree>
    <p:extLst>
      <p:ext uri="{BB962C8B-B14F-4D97-AF65-F5344CB8AC3E}">
        <p14:creationId xmlns:p14="http://schemas.microsoft.com/office/powerpoint/2010/main" val="3052189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1268760"/>
            <a:ext cx="8496944" cy="5256584"/>
          </a:xfrm>
        </p:spPr>
        <p:txBody>
          <a:bodyPr>
            <a:normAutofit fontScale="25000" lnSpcReduction="20000"/>
          </a:bodyPr>
          <a:lstStyle/>
          <a:p>
            <a:pPr marL="0" indent="0">
              <a:buNone/>
            </a:pPr>
            <a:r>
              <a:rPr lang="ru-RU" sz="7200" dirty="0" smtClean="0">
                <a:solidFill>
                  <a:srgbClr val="00B0F0"/>
                </a:solidFill>
              </a:rPr>
              <a:t>1. </a:t>
            </a:r>
            <a:r>
              <a:rPr lang="ru-RU" sz="7200" dirty="0" smtClean="0"/>
              <a:t>Толкать </a:t>
            </a:r>
            <a:r>
              <a:rPr lang="ru-RU" sz="7200" dirty="0" smtClean="0"/>
              <a:t>санки опираясь на сиденье руками сзади, объехать ориентир и возвратиться назад.</a:t>
            </a:r>
          </a:p>
          <a:p>
            <a:pPr marL="0" indent="0">
              <a:buNone/>
            </a:pPr>
            <a:r>
              <a:rPr lang="ru-RU" sz="7200" dirty="0" smtClean="0">
                <a:solidFill>
                  <a:srgbClr val="00B0F0"/>
                </a:solidFill>
              </a:rPr>
              <a:t>2. </a:t>
            </a:r>
            <a:r>
              <a:rPr lang="ru-RU" sz="7200" dirty="0" smtClean="0"/>
              <a:t>Катать </a:t>
            </a:r>
            <a:r>
              <a:rPr lang="ru-RU" sz="7200" dirty="0" smtClean="0"/>
              <a:t>друг друга.</a:t>
            </a:r>
          </a:p>
          <a:p>
            <a:pPr marL="0" indent="0">
              <a:buNone/>
            </a:pPr>
            <a:r>
              <a:rPr lang="ru-RU" sz="7200" dirty="0" smtClean="0">
                <a:solidFill>
                  <a:srgbClr val="00B0F0"/>
                </a:solidFill>
              </a:rPr>
              <a:t>3. </a:t>
            </a:r>
            <a:r>
              <a:rPr lang="ru-RU" sz="7200" dirty="0" smtClean="0"/>
              <a:t>Везти </a:t>
            </a:r>
            <a:r>
              <a:rPr lang="ru-RU" sz="7200" dirty="0" smtClean="0"/>
              <a:t>санки, на которых сидит ребёнок до ориентира, объехать его и </a:t>
            </a:r>
            <a:r>
              <a:rPr lang="ru-RU" sz="7200" dirty="0"/>
              <a:t>возвратиться назад.</a:t>
            </a:r>
          </a:p>
          <a:p>
            <a:pPr marL="0" indent="0">
              <a:buNone/>
            </a:pPr>
            <a:r>
              <a:rPr lang="ru-RU" sz="7200" dirty="0" smtClean="0">
                <a:solidFill>
                  <a:srgbClr val="00B0F0"/>
                </a:solidFill>
              </a:rPr>
              <a:t>4. </a:t>
            </a:r>
            <a:r>
              <a:rPr lang="ru-RU" sz="7200" dirty="0" smtClean="0"/>
              <a:t>Вдвоём </a:t>
            </a:r>
            <a:r>
              <a:rPr lang="ru-RU" sz="7200" dirty="0" smtClean="0"/>
              <a:t>везти санки, на которых сидит товарищ.</a:t>
            </a:r>
          </a:p>
          <a:p>
            <a:pPr marL="0" indent="0">
              <a:buNone/>
            </a:pPr>
            <a:r>
              <a:rPr lang="ru-RU" sz="7200" dirty="0" smtClean="0">
                <a:solidFill>
                  <a:srgbClr val="00B0F0"/>
                </a:solidFill>
              </a:rPr>
              <a:t>5. </a:t>
            </a:r>
            <a:r>
              <a:rPr lang="ru-RU" sz="7200" dirty="0" smtClean="0"/>
              <a:t>Толкать </a:t>
            </a:r>
            <a:r>
              <a:rPr lang="ru-RU" sz="7200" dirty="0" smtClean="0"/>
              <a:t>санки опираясь на сиденье руками сзади, объехать </a:t>
            </a:r>
            <a:r>
              <a:rPr lang="ru-RU" sz="7200" dirty="0"/>
              <a:t>ориентир и </a:t>
            </a:r>
            <a:r>
              <a:rPr lang="ru-RU" sz="7200" dirty="0" smtClean="0"/>
              <a:t>возвратиться </a:t>
            </a:r>
            <a:r>
              <a:rPr lang="ru-RU" sz="7200" dirty="0"/>
              <a:t>назад</a:t>
            </a:r>
            <a:r>
              <a:rPr lang="ru-RU" sz="7200" dirty="0" smtClean="0"/>
              <a:t>.</a:t>
            </a:r>
          </a:p>
          <a:p>
            <a:pPr marL="0" indent="0">
              <a:buNone/>
            </a:pPr>
            <a:r>
              <a:rPr lang="ru-RU" sz="7200" dirty="0" smtClean="0">
                <a:solidFill>
                  <a:srgbClr val="00B0F0"/>
                </a:solidFill>
              </a:rPr>
              <a:t>6. </a:t>
            </a:r>
            <a:r>
              <a:rPr lang="ru-RU" sz="7200" dirty="0" smtClean="0"/>
              <a:t>Спускаясь  </a:t>
            </a:r>
            <a:r>
              <a:rPr lang="ru-RU" sz="7200" dirty="0" smtClean="0"/>
              <a:t>с горы достать рукой подвешенный предмет.</a:t>
            </a:r>
          </a:p>
          <a:p>
            <a:pPr marL="0" indent="0">
              <a:buNone/>
            </a:pPr>
            <a:r>
              <a:rPr lang="ru-RU" sz="7200" dirty="0" smtClean="0">
                <a:solidFill>
                  <a:srgbClr val="00B0F0"/>
                </a:solidFill>
              </a:rPr>
              <a:t>7</a:t>
            </a:r>
            <a:r>
              <a:rPr lang="ru-RU" sz="7200" dirty="0" smtClean="0"/>
              <a:t>. Спуск </a:t>
            </a:r>
            <a:r>
              <a:rPr lang="ru-RU" sz="7200" dirty="0" smtClean="0"/>
              <a:t>с горы стоя на коленях на сиденье.</a:t>
            </a:r>
          </a:p>
          <a:p>
            <a:pPr marL="0" indent="0">
              <a:buNone/>
            </a:pPr>
            <a:r>
              <a:rPr lang="ru-RU" sz="7200" dirty="0" smtClean="0">
                <a:solidFill>
                  <a:srgbClr val="00B0F0"/>
                </a:solidFill>
              </a:rPr>
              <a:t>8. </a:t>
            </a:r>
            <a:r>
              <a:rPr lang="ru-RU" sz="7200" dirty="0" smtClean="0"/>
              <a:t>Спускаясь </a:t>
            </a:r>
            <a:r>
              <a:rPr lang="ru-RU" sz="7200" dirty="0" smtClean="0"/>
              <a:t>с горы, выполнить разнообразные движения руками.</a:t>
            </a:r>
          </a:p>
          <a:p>
            <a:pPr marL="0" indent="0">
              <a:buNone/>
            </a:pPr>
            <a:r>
              <a:rPr lang="ru-RU" sz="7200" dirty="0" smtClean="0">
                <a:solidFill>
                  <a:srgbClr val="00B0F0"/>
                </a:solidFill>
              </a:rPr>
              <a:t>9. </a:t>
            </a:r>
            <a:r>
              <a:rPr lang="ru-RU" sz="7200" dirty="0" smtClean="0"/>
              <a:t>Взбираться </a:t>
            </a:r>
            <a:r>
              <a:rPr lang="ru-RU" sz="7200" dirty="0" smtClean="0"/>
              <a:t>на гору  везя за собой санки вдвоём.</a:t>
            </a:r>
          </a:p>
          <a:p>
            <a:pPr marL="0" indent="0">
              <a:buNone/>
            </a:pPr>
            <a:r>
              <a:rPr lang="ru-RU" sz="7200" dirty="0" smtClean="0">
                <a:solidFill>
                  <a:srgbClr val="00B0F0"/>
                </a:solidFill>
              </a:rPr>
              <a:t>10. </a:t>
            </a:r>
            <a:r>
              <a:rPr lang="ru-RU" sz="7200" dirty="0" smtClean="0"/>
              <a:t>Кататься </a:t>
            </a:r>
            <a:r>
              <a:rPr lang="ru-RU" sz="7200" dirty="0" smtClean="0"/>
              <a:t>с горы сидя вдвоём на санках.</a:t>
            </a:r>
          </a:p>
          <a:p>
            <a:pPr marL="0" indent="0">
              <a:buNone/>
            </a:pPr>
            <a:r>
              <a:rPr lang="ru-RU" sz="7200" dirty="0" smtClean="0">
                <a:solidFill>
                  <a:srgbClr val="00B0F0"/>
                </a:solidFill>
              </a:rPr>
              <a:t>11. </a:t>
            </a:r>
            <a:r>
              <a:rPr lang="ru-RU" sz="7200" dirty="0" smtClean="0"/>
              <a:t>Спуск </a:t>
            </a:r>
            <a:r>
              <a:rPr lang="ru-RU" sz="7200" dirty="0"/>
              <a:t>с </a:t>
            </a:r>
            <a:r>
              <a:rPr lang="ru-RU" sz="7200" dirty="0" smtClean="0"/>
              <a:t>горы управляя санками с помощью ног.</a:t>
            </a:r>
          </a:p>
          <a:p>
            <a:pPr marL="0" indent="0">
              <a:buNone/>
            </a:pPr>
            <a:r>
              <a:rPr lang="ru-RU" sz="7200" dirty="0" smtClean="0">
                <a:solidFill>
                  <a:srgbClr val="00B0F0"/>
                </a:solidFill>
              </a:rPr>
              <a:t>12. </a:t>
            </a:r>
            <a:r>
              <a:rPr lang="ru-RU" sz="7200" dirty="0" smtClean="0"/>
              <a:t>Спуск </a:t>
            </a:r>
            <a:r>
              <a:rPr lang="ru-RU" sz="7200" dirty="0"/>
              <a:t>с </a:t>
            </a:r>
            <a:r>
              <a:rPr lang="ru-RU" sz="7200" dirty="0" smtClean="0"/>
              <a:t>горы выполняя поворот в правую и левую сторону (объезжая флажок)</a:t>
            </a:r>
          </a:p>
          <a:p>
            <a:pPr marL="0" indent="0">
              <a:buNone/>
            </a:pPr>
            <a:r>
              <a:rPr lang="ru-RU" sz="7200" dirty="0" smtClean="0">
                <a:solidFill>
                  <a:srgbClr val="00B0F0"/>
                </a:solidFill>
              </a:rPr>
              <a:t>13. </a:t>
            </a:r>
            <a:r>
              <a:rPr lang="ru-RU" sz="7200" dirty="0" smtClean="0"/>
              <a:t>При </a:t>
            </a:r>
            <a:r>
              <a:rPr lang="ru-RU" sz="7200" dirty="0" smtClean="0"/>
              <a:t>спуске с горы попасть в мишень (щит, обруч) снежком или маленьким мячом.</a:t>
            </a:r>
          </a:p>
          <a:p>
            <a:pPr marL="0" indent="0">
              <a:buNone/>
            </a:pPr>
            <a:r>
              <a:rPr lang="ru-RU" sz="7200" dirty="0" smtClean="0">
                <a:solidFill>
                  <a:srgbClr val="00B0F0"/>
                </a:solidFill>
              </a:rPr>
              <a:t>14. </a:t>
            </a:r>
            <a:r>
              <a:rPr lang="ru-RU" sz="7200" dirty="0" smtClean="0"/>
              <a:t>Спуск </a:t>
            </a:r>
            <a:r>
              <a:rPr lang="ru-RU" sz="7200" dirty="0"/>
              <a:t>с </a:t>
            </a:r>
            <a:r>
              <a:rPr lang="ru-RU" sz="7200" dirty="0" smtClean="0"/>
              <a:t>горы на санках собрать расставленные вдоль склона 2-3 флажка.</a:t>
            </a:r>
          </a:p>
          <a:p>
            <a:pPr marL="0" indent="0">
              <a:buNone/>
            </a:pPr>
            <a:r>
              <a:rPr lang="ru-RU" sz="7200" dirty="0" smtClean="0">
                <a:solidFill>
                  <a:srgbClr val="00B0F0"/>
                </a:solidFill>
              </a:rPr>
              <a:t>15. </a:t>
            </a:r>
            <a:r>
              <a:rPr lang="ru-RU" sz="7200" dirty="0" smtClean="0"/>
              <a:t>Кататься </a:t>
            </a:r>
            <a:r>
              <a:rPr lang="ru-RU" sz="7200" dirty="0" smtClean="0"/>
              <a:t>на ровном месте сидя на санках спиной вперёд и отталкиваясь ногами.</a:t>
            </a:r>
          </a:p>
          <a:p>
            <a:pPr marL="0" indent="0">
              <a:buNone/>
            </a:pPr>
            <a:r>
              <a:rPr lang="ru-RU" sz="3800" dirty="0" smtClean="0"/>
              <a:t> </a:t>
            </a:r>
          </a:p>
          <a:p>
            <a:pPr marL="457200" indent="-457200">
              <a:buAutoNum type="arabicPeriod" startAt="6"/>
            </a:pPr>
            <a:endParaRPr lang="ru-RU" dirty="0"/>
          </a:p>
          <a:p>
            <a:pPr marL="457200" indent="-457200">
              <a:buAutoNum type="arabicPeriod"/>
            </a:pPr>
            <a:endParaRPr lang="ru-RU" dirty="0"/>
          </a:p>
        </p:txBody>
      </p:sp>
      <p:sp>
        <p:nvSpPr>
          <p:cNvPr id="3" name="Заголовок 2"/>
          <p:cNvSpPr>
            <a:spLocks noGrp="1"/>
          </p:cNvSpPr>
          <p:nvPr>
            <p:ph type="title"/>
          </p:nvPr>
        </p:nvSpPr>
        <p:spPr>
          <a:xfrm>
            <a:off x="457200" y="338328"/>
            <a:ext cx="8075240" cy="1002440"/>
          </a:xfrm>
        </p:spPr>
        <p:txBody>
          <a:bodyPr>
            <a:normAutofit/>
          </a:bodyPr>
          <a:lstStyle/>
          <a:p>
            <a:r>
              <a:rPr lang="ru-RU" sz="2400" dirty="0">
                <a:solidFill>
                  <a:srgbClr val="FF0000"/>
                </a:solidFill>
              </a:rPr>
              <a:t>Упражнения</a:t>
            </a:r>
            <a:br>
              <a:rPr lang="ru-RU" sz="2400" dirty="0">
                <a:solidFill>
                  <a:srgbClr val="FF0000"/>
                </a:solidFill>
              </a:rPr>
            </a:br>
            <a:r>
              <a:rPr lang="ru-RU" sz="2400" dirty="0">
                <a:solidFill>
                  <a:srgbClr val="FF0000"/>
                </a:solidFill>
              </a:rPr>
              <a:t>для </a:t>
            </a:r>
            <a:r>
              <a:rPr lang="ru-RU" sz="2400" dirty="0" smtClean="0">
                <a:solidFill>
                  <a:srgbClr val="FF0000"/>
                </a:solidFill>
              </a:rPr>
              <a:t>старших </a:t>
            </a:r>
            <a:r>
              <a:rPr lang="ru-RU" sz="2400" dirty="0">
                <a:solidFill>
                  <a:srgbClr val="FF0000"/>
                </a:solidFill>
              </a:rPr>
              <a:t>дошкольников</a:t>
            </a:r>
            <a:endParaRPr lang="ru-RU" sz="2400" dirty="0"/>
          </a:p>
        </p:txBody>
      </p:sp>
    </p:spTree>
    <p:extLst>
      <p:ext uri="{BB962C8B-B14F-4D97-AF65-F5344CB8AC3E}">
        <p14:creationId xmlns:p14="http://schemas.microsoft.com/office/powerpoint/2010/main" val="917615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83569" y="980728"/>
            <a:ext cx="7560839" cy="5145435"/>
          </a:xfrm>
        </p:spPr>
        <p:txBody>
          <a:bodyPr>
            <a:normAutofit fontScale="92500" lnSpcReduction="20000"/>
          </a:bodyPr>
          <a:lstStyle/>
          <a:p>
            <a:pPr marL="0" indent="0">
              <a:buNone/>
            </a:pPr>
            <a:r>
              <a:rPr lang="ru-RU" dirty="0" smtClean="0">
                <a:solidFill>
                  <a:srgbClr val="C00000"/>
                </a:solidFill>
              </a:rPr>
              <a:t>Для младших дошкольников: </a:t>
            </a:r>
          </a:p>
          <a:p>
            <a:pPr marL="0" indent="0">
              <a:buNone/>
            </a:pPr>
            <a:r>
              <a:rPr lang="ru-RU" dirty="0" smtClean="0"/>
              <a:t>«Кто быстрее»</a:t>
            </a:r>
          </a:p>
          <a:p>
            <a:pPr marL="0" indent="0">
              <a:buNone/>
            </a:pPr>
            <a:r>
              <a:rPr lang="ru-RU" dirty="0" smtClean="0"/>
              <a:t>«Гонки санок тройками»</a:t>
            </a:r>
          </a:p>
          <a:p>
            <a:pPr marL="0" indent="0">
              <a:buNone/>
            </a:pPr>
            <a:r>
              <a:rPr lang="ru-RU" dirty="0" smtClean="0"/>
              <a:t>«Гонки по номерам»</a:t>
            </a:r>
          </a:p>
          <a:p>
            <a:pPr marL="0" indent="0">
              <a:buNone/>
            </a:pPr>
            <a:r>
              <a:rPr lang="ru-RU" dirty="0" smtClean="0"/>
              <a:t>«На санки»</a:t>
            </a:r>
          </a:p>
          <a:p>
            <a:pPr marL="0" indent="0">
              <a:buNone/>
            </a:pPr>
            <a:r>
              <a:rPr lang="ru-RU" dirty="0" smtClean="0">
                <a:solidFill>
                  <a:srgbClr val="C00000"/>
                </a:solidFill>
              </a:rPr>
              <a:t>Для </a:t>
            </a:r>
            <a:r>
              <a:rPr lang="ru-RU" dirty="0">
                <a:solidFill>
                  <a:srgbClr val="C00000"/>
                </a:solidFill>
              </a:rPr>
              <a:t>старших </a:t>
            </a:r>
            <a:r>
              <a:rPr lang="ru-RU" dirty="0" smtClean="0">
                <a:solidFill>
                  <a:srgbClr val="C00000"/>
                </a:solidFill>
              </a:rPr>
              <a:t>дошкольников:</a:t>
            </a:r>
          </a:p>
          <a:p>
            <a:pPr marL="0" indent="0">
              <a:buNone/>
            </a:pPr>
            <a:r>
              <a:rPr lang="ru-RU" dirty="0" smtClean="0"/>
              <a:t>«Эстафета пассажиров»</a:t>
            </a:r>
          </a:p>
          <a:p>
            <a:pPr marL="0" indent="0">
              <a:buNone/>
            </a:pPr>
            <a:r>
              <a:rPr lang="ru-RU" dirty="0" smtClean="0"/>
              <a:t>«Регулировщик»</a:t>
            </a:r>
          </a:p>
          <a:p>
            <a:pPr marL="0" indent="0">
              <a:buNone/>
            </a:pPr>
            <a:r>
              <a:rPr lang="ru-RU" dirty="0" smtClean="0"/>
              <a:t>«Кто первый»</a:t>
            </a:r>
          </a:p>
          <a:p>
            <a:pPr marL="0" indent="0">
              <a:buNone/>
            </a:pPr>
            <a:r>
              <a:rPr lang="ru-RU" dirty="0" smtClean="0"/>
              <a:t>«Быстрые санки»</a:t>
            </a:r>
          </a:p>
          <a:p>
            <a:pPr marL="0" indent="0">
              <a:buNone/>
            </a:pPr>
            <a:r>
              <a:rPr lang="ru-RU" dirty="0" smtClean="0"/>
              <a:t>«Гонки на санках»</a:t>
            </a:r>
          </a:p>
          <a:p>
            <a:pPr marL="0" indent="0">
              <a:buNone/>
            </a:pPr>
            <a:r>
              <a:rPr lang="ru-RU" dirty="0" smtClean="0"/>
              <a:t>«Собери флажки»</a:t>
            </a:r>
          </a:p>
          <a:p>
            <a:pPr marL="0" indent="0">
              <a:buNone/>
            </a:pPr>
            <a:r>
              <a:rPr lang="ru-RU" dirty="0" smtClean="0"/>
              <a:t>«Спуск в ворота»</a:t>
            </a:r>
          </a:p>
          <a:p>
            <a:pPr marL="0" indent="0">
              <a:buNone/>
            </a:pPr>
            <a:r>
              <a:rPr lang="ru-RU" dirty="0" smtClean="0"/>
              <a:t>«Черепахи»</a:t>
            </a:r>
            <a:endParaRPr lang="ru-RU" dirty="0"/>
          </a:p>
        </p:txBody>
      </p:sp>
      <p:sp>
        <p:nvSpPr>
          <p:cNvPr id="3" name="Заголовок 2"/>
          <p:cNvSpPr>
            <a:spLocks noGrp="1"/>
          </p:cNvSpPr>
          <p:nvPr>
            <p:ph type="title"/>
          </p:nvPr>
        </p:nvSpPr>
        <p:spPr>
          <a:xfrm>
            <a:off x="755576" y="116632"/>
            <a:ext cx="7920880" cy="1152128"/>
          </a:xfrm>
        </p:spPr>
        <p:txBody>
          <a:bodyPr>
            <a:normAutofit/>
          </a:bodyPr>
          <a:lstStyle/>
          <a:p>
            <a:r>
              <a:rPr lang="ru-RU" sz="2400" dirty="0" smtClean="0">
                <a:solidFill>
                  <a:srgbClr val="FF0000"/>
                </a:solidFill>
              </a:rPr>
              <a:t>Подвижные игры </a:t>
            </a:r>
            <a:br>
              <a:rPr lang="ru-RU" sz="2400" dirty="0" smtClean="0">
                <a:solidFill>
                  <a:srgbClr val="FF0000"/>
                </a:solidFill>
              </a:rPr>
            </a:br>
            <a:endParaRPr lang="ru-RU" sz="2400" dirty="0">
              <a:solidFill>
                <a:srgbClr val="FF0000"/>
              </a:solidFill>
            </a:endParaRPr>
          </a:p>
        </p:txBody>
      </p:sp>
    </p:spTree>
    <p:extLst>
      <p:ext uri="{BB962C8B-B14F-4D97-AF65-F5344CB8AC3E}">
        <p14:creationId xmlns:p14="http://schemas.microsoft.com/office/powerpoint/2010/main" val="1365763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539553" y="1700808"/>
            <a:ext cx="7740848" cy="4425355"/>
          </a:xfrm>
        </p:spPr>
        <p:txBody>
          <a:bodyPr/>
          <a:lstStyle/>
          <a:p>
            <a:pPr marL="457200" indent="-457200" algn="just">
              <a:buAutoNum type="arabicPeriod"/>
            </a:pPr>
            <a:r>
              <a:rPr lang="ru-RU" dirty="0" smtClean="0"/>
              <a:t>Способствует предупреждению заболеваний, укреплению защитных сил организма, повышению работоспособности.</a:t>
            </a:r>
          </a:p>
          <a:p>
            <a:pPr marL="457200" indent="-457200" algn="just">
              <a:buAutoNum type="arabicPeriod"/>
            </a:pPr>
            <a:r>
              <a:rPr lang="ru-RU" dirty="0" smtClean="0"/>
              <a:t>Воспитываются положительные черты характера – организованность, дисциплинированность, самостоятельность, активность.</a:t>
            </a:r>
          </a:p>
          <a:p>
            <a:pPr marL="457200" indent="-457200" algn="just">
              <a:buAutoNum type="arabicPeriod"/>
            </a:pPr>
            <a:r>
              <a:rPr lang="ru-RU" dirty="0" smtClean="0"/>
              <a:t>Проявление волевых качеств.</a:t>
            </a:r>
          </a:p>
          <a:p>
            <a:pPr marL="457200" indent="-457200" algn="just">
              <a:buAutoNum type="arabicPeriod"/>
            </a:pPr>
            <a:r>
              <a:rPr lang="ru-RU" dirty="0" smtClean="0"/>
              <a:t>Развитие чувства равновесия.</a:t>
            </a:r>
          </a:p>
          <a:p>
            <a:pPr marL="457200" indent="-457200" algn="just">
              <a:buAutoNum type="arabicPeriod"/>
            </a:pPr>
            <a:endParaRPr lang="ru-RU" dirty="0"/>
          </a:p>
        </p:txBody>
      </p:sp>
      <p:sp>
        <p:nvSpPr>
          <p:cNvPr id="4" name="Заголовок 3"/>
          <p:cNvSpPr>
            <a:spLocks noGrp="1"/>
          </p:cNvSpPr>
          <p:nvPr>
            <p:ph type="title"/>
          </p:nvPr>
        </p:nvSpPr>
        <p:spPr/>
        <p:txBody>
          <a:bodyPr>
            <a:normAutofit fontScale="90000"/>
          </a:bodyPr>
          <a:lstStyle/>
          <a:p>
            <a:r>
              <a:rPr lang="ru-RU" dirty="0" smtClean="0">
                <a:solidFill>
                  <a:srgbClr val="FF0000"/>
                </a:solidFill>
              </a:rPr>
              <a:t>Скольжение по </a:t>
            </a:r>
            <a:r>
              <a:rPr lang="ru-RU" dirty="0">
                <a:solidFill>
                  <a:srgbClr val="FF0000"/>
                </a:solidFill>
              </a:rPr>
              <a:t>л</a:t>
            </a:r>
            <a:r>
              <a:rPr lang="ru-RU" dirty="0" smtClean="0">
                <a:solidFill>
                  <a:srgbClr val="FF0000"/>
                </a:solidFill>
              </a:rPr>
              <a:t>едяным дорожкам</a:t>
            </a:r>
            <a:endParaRPr lang="ru-RU" dirty="0">
              <a:solidFill>
                <a:srgbClr val="FF0000"/>
              </a:solidFill>
            </a:endParaRPr>
          </a:p>
        </p:txBody>
      </p:sp>
    </p:spTree>
    <p:extLst>
      <p:ext uri="{BB962C8B-B14F-4D97-AF65-F5344CB8AC3E}">
        <p14:creationId xmlns:p14="http://schemas.microsoft.com/office/powerpoint/2010/main" val="5438903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360</TotalTime>
  <Words>2060</Words>
  <Application>Microsoft Office PowerPoint</Application>
  <PresentationFormat>Экран (4:3)</PresentationFormat>
  <Paragraphs>185</Paragraphs>
  <Slides>25</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25</vt:i4>
      </vt:variant>
    </vt:vector>
  </HeadingPairs>
  <TitlesOfParts>
    <vt:vector size="28" baseType="lpstr">
      <vt:lpstr>Candara</vt:lpstr>
      <vt:lpstr>Symbol</vt:lpstr>
      <vt:lpstr>Волна</vt:lpstr>
      <vt:lpstr>«Организация детской деятельности посредством спортивных упражнений в зимний период» </vt:lpstr>
      <vt:lpstr>Катание на санках</vt:lpstr>
      <vt:lpstr>Методические рекомендации: </vt:lpstr>
      <vt:lpstr>Презентация PowerPoint</vt:lpstr>
      <vt:lpstr>Правила катания на санках: </vt:lpstr>
      <vt:lpstr>Упражнения для младших дошкольников</vt:lpstr>
      <vt:lpstr>Упражнения для старших дошкольников</vt:lpstr>
      <vt:lpstr>Подвижные игры  </vt:lpstr>
      <vt:lpstr>Скольжение по ледяным дорожкам</vt:lpstr>
      <vt:lpstr>Методические рекомендации:</vt:lpstr>
      <vt:lpstr>Презентация PowerPoint</vt:lpstr>
      <vt:lpstr>Упражнения для младших дошкольников</vt:lpstr>
      <vt:lpstr>Упражнения для старших дошкольников</vt:lpstr>
      <vt:lpstr>Подвижные игры</vt:lpstr>
      <vt:lpstr>Ходьба на лыжах</vt:lpstr>
      <vt:lpstr>Упражнения для младших дошкольников</vt:lpstr>
      <vt:lpstr>Упражнения для обучения скользящему шагу:</vt:lpstr>
      <vt:lpstr>Упражнения для обучения поворотам:</vt:lpstr>
      <vt:lpstr>Упражнения для обучения подъёмам: </vt:lpstr>
      <vt:lpstr>Упражнения для старших дошкольников</vt:lpstr>
      <vt:lpstr>Упражнения для обучения поворотам:</vt:lpstr>
      <vt:lpstr>Упражнения для обучения подъёмам:</vt:lpstr>
      <vt:lpstr>Упражнения для обучения спускам со склона: </vt:lpstr>
      <vt:lpstr>Подвижные игры</vt:lpstr>
      <vt:lpstr>Спасибо за внимание!</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«Организация детской деятельности посредством спортивных упражнений в зимний период»</dc:title>
  <dc:creator>admin</dc:creator>
  <cp:lastModifiedBy>Пользователь</cp:lastModifiedBy>
  <cp:revision>28</cp:revision>
  <dcterms:created xsi:type="dcterms:W3CDTF">2015-02-16T01:38:43Z</dcterms:created>
  <dcterms:modified xsi:type="dcterms:W3CDTF">2017-04-05T14:20:44Z</dcterms:modified>
</cp:coreProperties>
</file>